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0"/>
  </p:notesMasterIdLst>
  <p:handoutMasterIdLst>
    <p:handoutMasterId r:id="rId21"/>
  </p:handoutMasterIdLst>
  <p:sldIdLst>
    <p:sldId id="256" r:id="rId2"/>
    <p:sldId id="272" r:id="rId3"/>
    <p:sldId id="284" r:id="rId4"/>
    <p:sldId id="266" r:id="rId5"/>
    <p:sldId id="259" r:id="rId6"/>
    <p:sldId id="288" r:id="rId7"/>
    <p:sldId id="279" r:id="rId8"/>
    <p:sldId id="301" r:id="rId9"/>
    <p:sldId id="290" r:id="rId10"/>
    <p:sldId id="298" r:id="rId11"/>
    <p:sldId id="271" r:id="rId12"/>
    <p:sldId id="262" r:id="rId13"/>
    <p:sldId id="300" r:id="rId14"/>
    <p:sldId id="302" r:id="rId15"/>
    <p:sldId id="303" r:id="rId16"/>
    <p:sldId id="269" r:id="rId17"/>
    <p:sldId id="263" r:id="rId18"/>
    <p:sldId id="299" r:id="rId19"/>
  </p:sldIdLst>
  <p:sldSz cx="9144000" cy="6858000" type="screen4x3"/>
  <p:notesSz cx="7086600" cy="9372600"/>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2" autoAdjust="0"/>
    <p:restoredTop sz="94660"/>
  </p:normalViewPr>
  <p:slideViewPr>
    <p:cSldViewPr>
      <p:cViewPr varScale="1">
        <p:scale>
          <a:sx n="74" d="100"/>
          <a:sy n="74" d="100"/>
        </p:scale>
        <p:origin x="-1176" y="-96"/>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748" y="-108"/>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aseline="0"/>
            </a:pPr>
            <a:endParaRPr lang="en-US" sz="1400" baseline="0" dirty="0"/>
          </a:p>
        </c:rich>
      </c:tx>
      <c:layout>
        <c:manualLayout>
          <c:xMode val="edge"/>
          <c:yMode val="edge"/>
          <c:x val="0.20884408602150575"/>
          <c:y val="3.2258064516129149E-2"/>
        </c:manualLayout>
      </c:layout>
      <c:overlay val="0"/>
    </c:title>
    <c:autoTitleDeleted val="0"/>
    <c:plotArea>
      <c:layout/>
      <c:pieChart>
        <c:varyColors val="1"/>
        <c:ser>
          <c:idx val="0"/>
          <c:order val="0"/>
          <c:tx>
            <c:strRef>
              <c:f>'Sheet1'!$B$1</c:f>
              <c:strCache>
                <c:ptCount val="1"/>
                <c:pt idx="0">
                  <c:v>Dues</c:v>
                </c:pt>
              </c:strCache>
            </c:strRef>
          </c:tx>
          <c:cat>
            <c:strRef>
              <c:f>'Sheet1'!$A$2:$A$4</c:f>
              <c:strCache>
                <c:ptCount val="3"/>
                <c:pt idx="0">
                  <c:v>CTA</c:v>
                </c:pt>
                <c:pt idx="1">
                  <c:v>POA Operating</c:v>
                </c:pt>
                <c:pt idx="2">
                  <c:v>POA Reserve</c:v>
                </c:pt>
              </c:strCache>
            </c:strRef>
          </c:cat>
          <c:val>
            <c:numRef>
              <c:f>'Sheet1'!$B$2:$B$4</c:f>
              <c:numCache>
                <c:formatCode>General</c:formatCode>
                <c:ptCount val="3"/>
                <c:pt idx="0">
                  <c:v>500</c:v>
                </c:pt>
                <c:pt idx="1">
                  <c:v>524</c:v>
                </c:pt>
                <c:pt idx="2">
                  <c:v>272</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2400" baseline="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381" cy="468311"/>
          </a:xfrm>
          <a:prstGeom prst="rect">
            <a:avLst/>
          </a:prstGeom>
        </p:spPr>
        <p:txBody>
          <a:bodyPr vert="horz" lIns="91959" tIns="45980" rIns="91959" bIns="4598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4014625" y="0"/>
            <a:ext cx="3070380" cy="468311"/>
          </a:xfrm>
          <a:prstGeom prst="rect">
            <a:avLst/>
          </a:prstGeom>
        </p:spPr>
        <p:txBody>
          <a:bodyPr vert="horz" lIns="91959" tIns="45980" rIns="91959" bIns="45980" rtlCol="0"/>
          <a:lstStyle>
            <a:lvl1pPr algn="r" fontAlgn="auto">
              <a:spcBef>
                <a:spcPts val="0"/>
              </a:spcBef>
              <a:spcAft>
                <a:spcPts val="0"/>
              </a:spcAft>
              <a:defRPr sz="1200" smtClean="0">
                <a:latin typeface="+mn-lt"/>
                <a:cs typeface="+mn-cs"/>
              </a:defRPr>
            </a:lvl1pPr>
          </a:lstStyle>
          <a:p>
            <a:pPr>
              <a:defRPr/>
            </a:pPr>
            <a:fld id="{C600E04D-8971-46B8-ABC8-7B0C8F728A74}" type="datetimeFigureOut">
              <a:rPr lang="en-US"/>
              <a:pPr>
                <a:defRPr/>
              </a:pPr>
              <a:t>11/29/2021</a:t>
            </a:fld>
            <a:endParaRPr lang="en-US"/>
          </a:p>
        </p:txBody>
      </p:sp>
      <p:sp>
        <p:nvSpPr>
          <p:cNvPr id="4" name="Footer Placeholder 3"/>
          <p:cNvSpPr>
            <a:spLocks noGrp="1"/>
          </p:cNvSpPr>
          <p:nvPr>
            <p:ph type="ftr" sz="quarter" idx="2"/>
          </p:nvPr>
        </p:nvSpPr>
        <p:spPr>
          <a:xfrm>
            <a:off x="0" y="8902692"/>
            <a:ext cx="3070381" cy="468311"/>
          </a:xfrm>
          <a:prstGeom prst="rect">
            <a:avLst/>
          </a:prstGeom>
        </p:spPr>
        <p:txBody>
          <a:bodyPr vert="horz" lIns="91959" tIns="45980" rIns="91959" bIns="4598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014625" y="8902692"/>
            <a:ext cx="3070380" cy="468311"/>
          </a:xfrm>
          <a:prstGeom prst="rect">
            <a:avLst/>
          </a:prstGeom>
        </p:spPr>
        <p:txBody>
          <a:bodyPr vert="horz" wrap="square" lIns="91959" tIns="45980" rIns="91959" bIns="45980" numCol="1" anchor="b" anchorCtr="0" compatLnSpc="1">
            <a:prstTxWarp prst="textNoShape">
              <a:avLst/>
            </a:prstTxWarp>
          </a:bodyPr>
          <a:lstStyle>
            <a:lvl1pPr algn="r">
              <a:defRPr sz="1200">
                <a:latin typeface="Calibri" panose="020F0502020204030204" pitchFamily="34" charset="0"/>
              </a:defRPr>
            </a:lvl1pPr>
          </a:lstStyle>
          <a:p>
            <a:fld id="{85865C46-2CA2-46BD-95E8-4DC575D2B473}" type="slidenum">
              <a:rPr lang="en-US" altLang="en-US"/>
              <a:pPr/>
              <a:t>‹#›</a:t>
            </a:fld>
            <a:endParaRPr lang="en-US" altLang="en-US"/>
          </a:p>
        </p:txBody>
      </p:sp>
    </p:spTree>
    <p:extLst>
      <p:ext uri="{BB962C8B-B14F-4D97-AF65-F5344CB8AC3E}">
        <p14:creationId xmlns:p14="http://schemas.microsoft.com/office/powerpoint/2010/main" val="1369250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1283" cy="469105"/>
          </a:xfrm>
          <a:prstGeom prst="rect">
            <a:avLst/>
          </a:prstGeom>
        </p:spPr>
        <p:txBody>
          <a:bodyPr vert="horz" lIns="91248" tIns="45624" rIns="91248" bIns="45624" rtlCol="0"/>
          <a:lstStyle>
            <a:lvl1pPr algn="l">
              <a:defRPr sz="1200"/>
            </a:lvl1pPr>
          </a:lstStyle>
          <a:p>
            <a:endParaRPr lang="en-US"/>
          </a:p>
        </p:txBody>
      </p:sp>
      <p:sp>
        <p:nvSpPr>
          <p:cNvPr id="3" name="Date Placeholder 2"/>
          <p:cNvSpPr>
            <a:spLocks noGrp="1"/>
          </p:cNvSpPr>
          <p:nvPr>
            <p:ph type="dt" idx="1"/>
          </p:nvPr>
        </p:nvSpPr>
        <p:spPr>
          <a:xfrm>
            <a:off x="4013734" y="1"/>
            <a:ext cx="3071283" cy="469105"/>
          </a:xfrm>
          <a:prstGeom prst="rect">
            <a:avLst/>
          </a:prstGeom>
        </p:spPr>
        <p:txBody>
          <a:bodyPr vert="horz" lIns="91248" tIns="45624" rIns="91248" bIns="45624" rtlCol="0"/>
          <a:lstStyle>
            <a:lvl1pPr algn="r">
              <a:defRPr sz="1200"/>
            </a:lvl1pPr>
          </a:lstStyle>
          <a:p>
            <a:fld id="{F1D22106-BE31-4A9B-A587-36880E4AB904}" type="datetimeFigureOut">
              <a:rPr lang="en-US" smtClean="0"/>
              <a:pPr/>
              <a:t>11/29/2021</a:t>
            </a:fld>
            <a:endParaRPr lang="en-US"/>
          </a:p>
        </p:txBody>
      </p:sp>
      <p:sp>
        <p:nvSpPr>
          <p:cNvPr id="4" name="Slide Image Placeholder 3"/>
          <p:cNvSpPr>
            <a:spLocks noGrp="1" noRot="1" noChangeAspect="1"/>
          </p:cNvSpPr>
          <p:nvPr>
            <p:ph type="sldImg" idx="2"/>
          </p:nvPr>
        </p:nvSpPr>
        <p:spPr>
          <a:xfrm>
            <a:off x="1435100" y="1171575"/>
            <a:ext cx="4216400" cy="3162300"/>
          </a:xfrm>
          <a:prstGeom prst="rect">
            <a:avLst/>
          </a:prstGeom>
          <a:noFill/>
          <a:ln w="12700">
            <a:solidFill>
              <a:prstClr val="black"/>
            </a:solidFill>
          </a:ln>
        </p:spPr>
        <p:txBody>
          <a:bodyPr vert="horz" lIns="91248" tIns="45624" rIns="91248" bIns="45624" rtlCol="0" anchor="ctr"/>
          <a:lstStyle/>
          <a:p>
            <a:endParaRPr lang="en-US"/>
          </a:p>
        </p:txBody>
      </p:sp>
      <p:sp>
        <p:nvSpPr>
          <p:cNvPr id="5" name="Notes Placeholder 4"/>
          <p:cNvSpPr>
            <a:spLocks noGrp="1"/>
          </p:cNvSpPr>
          <p:nvPr>
            <p:ph type="body" sz="quarter" idx="3"/>
          </p:nvPr>
        </p:nvSpPr>
        <p:spPr>
          <a:xfrm>
            <a:off x="708027" y="4510385"/>
            <a:ext cx="5670547" cy="3691037"/>
          </a:xfrm>
          <a:prstGeom prst="rect">
            <a:avLst/>
          </a:prstGeom>
        </p:spPr>
        <p:txBody>
          <a:bodyPr vert="horz" lIns="91248" tIns="45624" rIns="91248" bIns="456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03495"/>
            <a:ext cx="3071283" cy="469105"/>
          </a:xfrm>
          <a:prstGeom prst="rect">
            <a:avLst/>
          </a:prstGeom>
        </p:spPr>
        <p:txBody>
          <a:bodyPr vert="horz" lIns="91248" tIns="45624" rIns="91248" bIns="45624" rtlCol="0" anchor="b"/>
          <a:lstStyle>
            <a:lvl1pPr algn="l">
              <a:defRPr sz="1200"/>
            </a:lvl1pPr>
          </a:lstStyle>
          <a:p>
            <a:endParaRPr lang="en-US"/>
          </a:p>
        </p:txBody>
      </p:sp>
      <p:sp>
        <p:nvSpPr>
          <p:cNvPr id="7" name="Slide Number Placeholder 6"/>
          <p:cNvSpPr>
            <a:spLocks noGrp="1"/>
          </p:cNvSpPr>
          <p:nvPr>
            <p:ph type="sldNum" sz="quarter" idx="5"/>
          </p:nvPr>
        </p:nvSpPr>
        <p:spPr>
          <a:xfrm>
            <a:off x="4013734" y="8903495"/>
            <a:ext cx="3071283" cy="469105"/>
          </a:xfrm>
          <a:prstGeom prst="rect">
            <a:avLst/>
          </a:prstGeom>
        </p:spPr>
        <p:txBody>
          <a:bodyPr vert="horz" lIns="91248" tIns="45624" rIns="91248" bIns="45624" rtlCol="0" anchor="b"/>
          <a:lstStyle>
            <a:lvl1pPr algn="r">
              <a:defRPr sz="1200"/>
            </a:lvl1pPr>
          </a:lstStyle>
          <a:p>
            <a:fld id="{5E50FD47-8F67-4DFE-A236-FD1650A35349}" type="slidenum">
              <a:rPr lang="en-US" smtClean="0"/>
              <a:pPr/>
              <a:t>‹#›</a:t>
            </a:fld>
            <a:endParaRPr lang="en-US"/>
          </a:p>
        </p:txBody>
      </p:sp>
    </p:spTree>
    <p:extLst>
      <p:ext uri="{BB962C8B-B14F-4D97-AF65-F5344CB8AC3E}">
        <p14:creationId xmlns:p14="http://schemas.microsoft.com/office/powerpoint/2010/main" val="2811698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50FD47-8F67-4DFE-A236-FD1650A35349}" type="slidenum">
              <a:rPr lang="en-US" smtClean="0"/>
              <a:pPr/>
              <a:t>12</a:t>
            </a:fld>
            <a:endParaRPr lang="en-US"/>
          </a:p>
        </p:txBody>
      </p:sp>
    </p:spTree>
    <p:extLst>
      <p:ext uri="{BB962C8B-B14F-4D97-AF65-F5344CB8AC3E}">
        <p14:creationId xmlns:p14="http://schemas.microsoft.com/office/powerpoint/2010/main" val="337589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4E231A8-90B2-41D9-A478-B9B5467C8003}" type="datetimeFigureOut">
              <a:rPr lang="en-US" smtClean="0"/>
              <a:pPr>
                <a:defRPr/>
              </a:pPr>
              <a:t>11/29/2021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FA5AD5E-7256-494F-95A9-86C70C6FD128}" type="slidenum">
              <a:rPr lang="en-US" altLang="en-US" smtClean="0"/>
              <a:pPr/>
              <a:t>‹#›</a:t>
            </a:fld>
            <a:endParaRPr lang="en-US"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5857A6E-C46E-4110-8BF3-F976A5FF7B80}" type="datetimeFigureOut">
              <a:rPr lang="en-US" smtClean="0"/>
              <a:pPr>
                <a:defRPr/>
              </a:pPr>
              <a:t>11/29/2021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83B93F9-BFE1-4609-9C95-7BE86BA2F48A}"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A4E36CB-9843-4053-B6B4-F9BAE4B1C4DE}" type="datetimeFigureOut">
              <a:rPr lang="en-US" smtClean="0"/>
              <a:pPr>
                <a:defRPr/>
              </a:pPr>
              <a:t>11/29/2021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D0B9098-1940-4A2A-875A-2139C3E9C94F}"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6809BA8-2574-448F-88E3-52B9F62407D6}" type="datetimeFigureOut">
              <a:rPr lang="en-US" smtClean="0"/>
              <a:pPr>
                <a:defRPr/>
              </a:pPr>
              <a:t>11/29/2021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44A9E74-1C83-479C-94D9-F7BBD86C0A17}"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AF5CBCA-9DAD-43BB-B332-7A0B5F7E0B03}" type="datetimeFigureOut">
              <a:rPr lang="en-US" smtClean="0"/>
              <a:pPr>
                <a:defRPr/>
              </a:pPr>
              <a:t>11/29/2021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E6A886F-3F8F-4C89-9087-A6C02E1427FD}" type="slidenum">
              <a:rPr lang="en-US" altLang="en-US" smtClean="0"/>
              <a:pPr/>
              <a:t>‹#›</a:t>
            </a:fld>
            <a:endParaRPr lang="en-US"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9119859-9C7C-40A3-8786-0DD3EA46B13C}" type="datetimeFigureOut">
              <a:rPr lang="en-US" smtClean="0"/>
              <a:pPr>
                <a:defRPr/>
              </a:pPr>
              <a:t>11/29/2021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E625DF4-E1A4-4898-A7A2-A42F820E868E}"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E51169E-9464-4DA3-8844-5A4E69F96254}" type="datetimeFigureOut">
              <a:rPr lang="en-US" smtClean="0"/>
              <a:pPr>
                <a:defRPr/>
              </a:pPr>
              <a:t>11/29/2021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BDDAF356-2E6C-4E46-9BD3-1FDD9039C941}" type="slidenum">
              <a:rPr lang="en-US" altLang="en-US" smtClean="0"/>
              <a:pPr/>
              <a:t>‹#›</a:t>
            </a:fld>
            <a:endParaRPr lang="en-US"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C2DFE7D5-0773-4CC4-9611-BFAFE31FCBA0}" type="datetimeFigureOut">
              <a:rPr lang="en-US" smtClean="0"/>
              <a:pPr>
                <a:defRPr/>
              </a:pPr>
              <a:t>11/29/2021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84E4104-ED24-40A2-9149-538F80862FA3}"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5C2B058-B67D-4AA2-B77F-4936DA66C585}" type="datetimeFigureOut">
              <a:rPr lang="en-US" smtClean="0"/>
              <a:pPr>
                <a:defRPr/>
              </a:pPr>
              <a:t>11/29/2021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B4F54C52-55EE-4B50-BC3D-66D788B7AFA2}"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6D10FBC-89AC-400F-9C58-48173EB5DDD4}" type="datetimeFigureOut">
              <a:rPr lang="en-US" smtClean="0"/>
              <a:pPr>
                <a:defRPr/>
              </a:pPr>
              <a:t>11/29/2021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CD44B04-1DFD-49B0-8DAC-3454BEA36840}" type="slidenum">
              <a:rPr lang="en-US" altLang="en-US" smtClean="0"/>
              <a:pPr/>
              <a:t>‹#›</a:t>
            </a:fld>
            <a:endParaRPr lang="en-US"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E4600F2-C34F-4D94-9106-91CC32EE40E6}" type="datetimeFigureOut">
              <a:rPr lang="en-US" smtClean="0"/>
              <a:pPr>
                <a:defRPr/>
              </a:pPr>
              <a:t>11/29/2021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FB64731-13F2-4EC6-B006-9D857E03846B}"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9EB3CAF2-0CFB-4BA9-92DA-D2F1AC0A51AD}" type="datetimeFigureOut">
              <a:rPr lang="en-US" smtClean="0"/>
              <a:pPr>
                <a:defRPr/>
              </a:pPr>
              <a:t>11/29/2021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126B5B4-A46B-4123-8C2D-9DF25F505818}"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Woodmere-Trentwood </a:t>
            </a:r>
            <a:br>
              <a:rPr lang="en-US" dirty="0"/>
            </a:br>
            <a:r>
              <a:rPr lang="en-US" dirty="0" smtClean="0"/>
              <a:t>POA Annual </a:t>
            </a:r>
            <a:r>
              <a:rPr lang="en-US" dirty="0"/>
              <a:t>Meeting </a:t>
            </a:r>
            <a:br>
              <a:rPr lang="en-US" dirty="0"/>
            </a:br>
            <a:r>
              <a:rPr lang="en-US"/>
              <a:t>D</a:t>
            </a:r>
            <a:r>
              <a:rPr lang="en-US" cap="none"/>
              <a:t>ecember</a:t>
            </a:r>
            <a:r>
              <a:rPr lang="en-US"/>
              <a:t> </a:t>
            </a:r>
            <a:r>
              <a:rPr lang="en-US" smtClean="0"/>
              <a:t>1</a:t>
            </a:r>
            <a:r>
              <a:rPr lang="en-US" cap="none" baseline="30000" smtClean="0"/>
              <a:t>st</a:t>
            </a:r>
            <a:r>
              <a:rPr lang="en-US" smtClean="0"/>
              <a:t>, </a:t>
            </a:r>
            <a:r>
              <a:rPr lang="en-US" dirty="0" smtClean="0"/>
              <a:t>2021</a:t>
            </a:r>
            <a:endParaRPr lang="en-US" dirty="0"/>
          </a:p>
        </p:txBody>
      </p:sp>
      <p:sp>
        <p:nvSpPr>
          <p:cNvPr id="7171" name="Subtitle 2"/>
          <p:cNvSpPr>
            <a:spLocks noGrp="1"/>
          </p:cNvSpPr>
          <p:nvPr>
            <p:ph type="subTitle" idx="1"/>
          </p:nvPr>
        </p:nvSpPr>
        <p:spPr/>
        <p:txBody>
          <a:bodyPr/>
          <a:lstStyle/>
          <a:p>
            <a:endParaRPr lang="en-US" altLang="en-US" dirty="0"/>
          </a:p>
          <a:p>
            <a:r>
              <a:rPr lang="en-US" altLang="en-US" dirty="0"/>
              <a:t>Update for All Property Owners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Autofit/>
          </a:bodyPr>
          <a:lstStyle/>
          <a:p>
            <a:pPr>
              <a:buNone/>
            </a:pPr>
            <a:r>
              <a:rPr lang="en-US" sz="1600" dirty="0" smtClean="0"/>
              <a:t>			</a:t>
            </a:r>
            <a:r>
              <a:rPr lang="en-US" sz="1600" b="1" dirty="0" smtClean="0"/>
              <a:t>           </a:t>
            </a:r>
          </a:p>
          <a:p>
            <a:pPr algn="ctr">
              <a:buNone/>
            </a:pPr>
            <a:r>
              <a:rPr lang="en-US" sz="2800" b="1" dirty="0" smtClean="0"/>
              <a:t>CTA and POA Annual Assessment</a:t>
            </a:r>
          </a:p>
          <a:p>
            <a:pPr>
              <a:buNone/>
            </a:pPr>
            <a:endParaRPr lang="en-US" sz="1200" dirty="0" smtClean="0"/>
          </a:p>
          <a:p>
            <a:pPr>
              <a:buNone/>
            </a:pPr>
            <a:endParaRPr lang="en-US" sz="1200" dirty="0" smtClean="0"/>
          </a:p>
          <a:p>
            <a:pPr>
              <a:buNone/>
            </a:pPr>
            <a:endParaRPr lang="en-US" sz="1200" dirty="0" smtClean="0"/>
          </a:p>
          <a:p>
            <a:pPr>
              <a:buNone/>
            </a:pPr>
            <a:endParaRPr lang="en-US" sz="1200" dirty="0" smtClean="0"/>
          </a:p>
          <a:p>
            <a:pPr>
              <a:buNone/>
            </a:pPr>
            <a:r>
              <a:rPr lang="en-US" sz="2000" dirty="0" smtClean="0"/>
              <a:t>             </a:t>
            </a:r>
            <a:r>
              <a:rPr lang="en-US" sz="2000" u="sng" dirty="0" smtClean="0"/>
              <a:t>2021 IMPROVED LOTS</a:t>
            </a:r>
            <a:r>
              <a:rPr lang="en-US" sz="2000" dirty="0" smtClean="0"/>
              <a:t> 	             </a:t>
            </a:r>
            <a:r>
              <a:rPr lang="en-US" sz="2000" u="sng" dirty="0" smtClean="0"/>
              <a:t>2022 IMPROVED LOTS</a:t>
            </a:r>
            <a:endParaRPr lang="en-US" sz="2000" dirty="0" smtClean="0"/>
          </a:p>
          <a:p>
            <a:pPr>
              <a:buNone/>
            </a:pPr>
            <a:r>
              <a:rPr lang="en-US" sz="2000" dirty="0" smtClean="0"/>
              <a:t>		CTA Assessment 	$375 		CTA Assessment 	$380 </a:t>
            </a:r>
          </a:p>
          <a:p>
            <a:pPr>
              <a:buNone/>
            </a:pPr>
            <a:r>
              <a:rPr lang="en-US" sz="2000" dirty="0" smtClean="0"/>
              <a:t>		WT Assessment 	$545 		WT Assessment 	$605</a:t>
            </a:r>
          </a:p>
          <a:p>
            <a:pPr>
              <a:buNone/>
            </a:pPr>
            <a:r>
              <a:rPr lang="en-US" sz="2000" dirty="0" smtClean="0"/>
              <a:t>                               Total 	$920 			Total 	$985</a:t>
            </a:r>
          </a:p>
          <a:p>
            <a:pPr>
              <a:buNone/>
            </a:pPr>
            <a:endParaRPr lang="en-US" sz="2000" dirty="0" smtClean="0"/>
          </a:p>
          <a:p>
            <a:pPr>
              <a:buNone/>
            </a:pPr>
            <a:r>
              <a:rPr lang="en-US" sz="2000" dirty="0" smtClean="0"/>
              <a:t>            </a:t>
            </a:r>
            <a:r>
              <a:rPr lang="en-US" sz="2000" u="sng" dirty="0" smtClean="0"/>
              <a:t>2021 UNIMPROVED LOTS</a:t>
            </a:r>
            <a:r>
              <a:rPr lang="en-US" sz="2000" dirty="0" smtClean="0"/>
              <a:t> 	             </a:t>
            </a:r>
            <a:r>
              <a:rPr lang="en-US" sz="2000" u="sng" dirty="0" smtClean="0"/>
              <a:t>2022 UNIMPROVED LOTS</a:t>
            </a:r>
            <a:endParaRPr lang="en-US" sz="2000" dirty="0" smtClean="0"/>
          </a:p>
          <a:p>
            <a:pPr>
              <a:buNone/>
            </a:pPr>
            <a:r>
              <a:rPr lang="en-US" sz="2000" dirty="0" smtClean="0"/>
              <a:t>		CTA Assessment 	$125 		CTA Assessment 	$130 </a:t>
            </a:r>
          </a:p>
          <a:p>
            <a:pPr>
              <a:buNone/>
            </a:pPr>
            <a:r>
              <a:rPr lang="en-US" sz="2000" dirty="0" smtClean="0"/>
              <a:t>		WT Assessment 	$302.50		WT Assessment 	$358</a:t>
            </a:r>
          </a:p>
          <a:p>
            <a:pPr>
              <a:buNone/>
            </a:pPr>
            <a:r>
              <a:rPr lang="en-US" sz="2000" dirty="0" smtClean="0"/>
              <a:t>			Total 	$427.50			Total 	$488.00</a:t>
            </a:r>
          </a:p>
          <a:p>
            <a:endParaRPr lang="en-US" sz="1600" dirty="0"/>
          </a:p>
        </p:txBody>
      </p:sp>
    </p:spTree>
    <p:extLst>
      <p:ext uri="{BB962C8B-B14F-4D97-AF65-F5344CB8AC3E}">
        <p14:creationId xmlns:p14="http://schemas.microsoft.com/office/powerpoint/2010/main" val="3163683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Current </a:t>
            </a:r>
            <a:r>
              <a:rPr lang="en-US" dirty="0" smtClean="0"/>
              <a:t>2021 </a:t>
            </a:r>
            <a:r>
              <a:rPr lang="en-US" dirty="0"/>
              <a:t>Financial Status </a:t>
            </a:r>
          </a:p>
        </p:txBody>
      </p:sp>
      <p:sp>
        <p:nvSpPr>
          <p:cNvPr id="2" name="Content Placeholder 1"/>
          <p:cNvSpPr>
            <a:spLocks noGrp="1"/>
          </p:cNvSpPr>
          <p:nvPr>
            <p:ph sz="half" idx="1"/>
          </p:nvPr>
        </p:nvSpPr>
        <p:spPr>
          <a:xfrm>
            <a:off x="533400" y="1371600"/>
            <a:ext cx="8153400" cy="5257800"/>
          </a:xfrm>
        </p:spPr>
        <p:txBody>
          <a:bodyPr>
            <a:noAutofit/>
          </a:bodyPr>
          <a:lstStyle/>
          <a:p>
            <a:endParaRPr lang="en-US" sz="1000" dirty="0"/>
          </a:p>
          <a:p>
            <a:pPr marL="0" indent="0">
              <a:buNone/>
            </a:pPr>
            <a:endParaRPr lang="en-US" b="1" dirty="0" smtClean="0">
              <a:solidFill>
                <a:schemeClr val="tx2"/>
              </a:solidFill>
            </a:endParaRPr>
          </a:p>
          <a:p>
            <a:pPr marL="0" indent="0">
              <a:buNone/>
            </a:pPr>
            <a:r>
              <a:rPr lang="en-US" b="1" dirty="0" smtClean="0">
                <a:solidFill>
                  <a:schemeClr val="tx2"/>
                </a:solidFill>
              </a:rPr>
              <a:t>Bank </a:t>
            </a:r>
            <a:r>
              <a:rPr lang="en-US" b="1" dirty="0">
                <a:solidFill>
                  <a:schemeClr val="tx2"/>
                </a:solidFill>
              </a:rPr>
              <a:t>Balances on </a:t>
            </a:r>
            <a:r>
              <a:rPr lang="en-US" b="1" dirty="0" smtClean="0">
                <a:solidFill>
                  <a:schemeClr val="tx2"/>
                </a:solidFill>
              </a:rPr>
              <a:t>10/31/21</a:t>
            </a:r>
            <a:endParaRPr lang="en-US" b="1" dirty="0">
              <a:solidFill>
                <a:schemeClr val="tx2"/>
              </a:solidFill>
            </a:endParaRPr>
          </a:p>
          <a:p>
            <a:pPr marL="0" indent="0">
              <a:buNone/>
            </a:pPr>
            <a:endParaRPr lang="en-US" sz="1600" dirty="0">
              <a:solidFill>
                <a:schemeClr val="tx2"/>
              </a:solidFill>
            </a:endParaRPr>
          </a:p>
          <a:p>
            <a:pPr marL="0" indent="0">
              <a:buNone/>
            </a:pPr>
            <a:r>
              <a:rPr lang="en-US" sz="900" dirty="0">
                <a:solidFill>
                  <a:schemeClr val="tx2"/>
                </a:solidFill>
              </a:rPr>
              <a:t>	</a:t>
            </a:r>
            <a:r>
              <a:rPr lang="en-US" sz="2400" dirty="0">
                <a:solidFill>
                  <a:schemeClr val="tx2"/>
                </a:solidFill>
              </a:rPr>
              <a:t>Checking			$  </a:t>
            </a:r>
            <a:r>
              <a:rPr lang="en-US" sz="2400" dirty="0" smtClean="0">
                <a:solidFill>
                  <a:schemeClr val="tx2"/>
                </a:solidFill>
              </a:rPr>
              <a:t>11,719.56</a:t>
            </a:r>
            <a:endParaRPr lang="en-US" sz="2400" dirty="0">
              <a:solidFill>
                <a:schemeClr val="tx2"/>
              </a:solidFill>
            </a:endParaRPr>
          </a:p>
          <a:p>
            <a:pPr marL="0" indent="0">
              <a:buNone/>
            </a:pPr>
            <a:r>
              <a:rPr lang="en-US" sz="2400" dirty="0">
                <a:solidFill>
                  <a:schemeClr val="tx2"/>
                </a:solidFill>
              </a:rPr>
              <a:t>	Money Market		</a:t>
            </a:r>
            <a:r>
              <a:rPr lang="en-US" sz="2400" dirty="0" smtClean="0">
                <a:solidFill>
                  <a:schemeClr val="tx2"/>
                </a:solidFill>
              </a:rPr>
              <a:t>$143,509.48</a:t>
            </a:r>
            <a:endParaRPr lang="en-US" sz="2400" dirty="0">
              <a:solidFill>
                <a:schemeClr val="tx2"/>
              </a:solidFill>
            </a:endParaRPr>
          </a:p>
          <a:p>
            <a:pPr marL="0" indent="0">
              <a:buNone/>
            </a:pPr>
            <a:r>
              <a:rPr lang="en-US" sz="2400" dirty="0">
                <a:solidFill>
                  <a:schemeClr val="tx2"/>
                </a:solidFill>
              </a:rPr>
              <a:t>	Road Reserve Fund		</a:t>
            </a:r>
            <a:r>
              <a:rPr lang="en-US" sz="2400" dirty="0" smtClean="0">
                <a:solidFill>
                  <a:schemeClr val="tx2"/>
                </a:solidFill>
              </a:rPr>
              <a:t>$130,322.20</a:t>
            </a:r>
            <a:endParaRPr lang="en-US" sz="2400" dirty="0">
              <a:solidFill>
                <a:schemeClr val="tx2"/>
              </a:solidFill>
            </a:endParaRPr>
          </a:p>
          <a:p>
            <a:pPr marL="0" indent="0">
              <a:buNone/>
            </a:pPr>
            <a:r>
              <a:rPr lang="en-US" sz="2400" dirty="0">
                <a:solidFill>
                  <a:schemeClr val="tx2"/>
                </a:solidFill>
              </a:rPr>
              <a:t>			Total        </a:t>
            </a:r>
            <a:r>
              <a:rPr lang="en-US" sz="2400" dirty="0" smtClean="0">
                <a:solidFill>
                  <a:schemeClr val="tx2"/>
                </a:solidFill>
              </a:rPr>
              <a:t>          $285,551.24</a:t>
            </a:r>
            <a:r>
              <a:rPr lang="en-US" sz="2400" dirty="0">
                <a:solidFill>
                  <a:schemeClr val="tx2"/>
                </a:solidFill>
              </a:rPr>
              <a:t/>
            </a:r>
            <a:br>
              <a:rPr lang="en-US" sz="2400" dirty="0">
                <a:solidFill>
                  <a:schemeClr val="tx2"/>
                </a:solidFill>
              </a:rPr>
            </a:br>
            <a:endParaRPr lang="en-US" sz="2400" dirty="0">
              <a:solidFill>
                <a:schemeClr val="tx2"/>
              </a:solidFill>
            </a:endParaRPr>
          </a:p>
          <a:p>
            <a:pPr lvl="1"/>
            <a:endParaRPr lang="en-US" sz="1800" dirty="0">
              <a:solidFill>
                <a:schemeClr val="tx2"/>
              </a:solidFill>
            </a:endParaRPr>
          </a:p>
        </p:txBody>
      </p:sp>
      <p:sp>
        <p:nvSpPr>
          <p:cNvPr id="13316" name="Rectangle 6"/>
          <p:cNvSpPr>
            <a:spLocks noChangeArrowheads="1"/>
          </p:cNvSpPr>
          <p:nvPr/>
        </p:nvSpPr>
        <p:spPr bwMode="auto">
          <a:xfrm>
            <a:off x="2833688" y="5075238"/>
            <a:ext cx="5853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9538">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fontAlgn="base">
              <a:spcBef>
                <a:spcPct val="0"/>
              </a:spcBef>
              <a:spcAft>
                <a:spcPct val="0"/>
              </a:spcAft>
              <a:defRPr>
                <a:solidFill>
                  <a:schemeClr val="tx1"/>
                </a:solidFill>
                <a:latin typeface="Palatino Linotype" panose="02040502050505030304" pitchFamily="18" charset="0"/>
              </a:defRPr>
            </a:lvl6pPr>
            <a:lvl7pPr marL="2971800" indent="-228600" fontAlgn="base">
              <a:spcBef>
                <a:spcPct val="0"/>
              </a:spcBef>
              <a:spcAft>
                <a:spcPct val="0"/>
              </a:spcAft>
              <a:defRPr>
                <a:solidFill>
                  <a:schemeClr val="tx1"/>
                </a:solidFill>
                <a:latin typeface="Palatino Linotype" panose="02040502050505030304" pitchFamily="18" charset="0"/>
              </a:defRPr>
            </a:lvl7pPr>
            <a:lvl8pPr marL="3429000" indent="-228600" fontAlgn="base">
              <a:spcBef>
                <a:spcPct val="0"/>
              </a:spcBef>
              <a:spcAft>
                <a:spcPct val="0"/>
              </a:spcAft>
              <a:defRPr>
                <a:solidFill>
                  <a:schemeClr val="tx1"/>
                </a:solidFill>
                <a:latin typeface="Palatino Linotype" panose="02040502050505030304" pitchFamily="18" charset="0"/>
              </a:defRPr>
            </a:lvl8pPr>
            <a:lvl9pPr marL="3886200" indent="-228600" fontAlgn="base">
              <a:spcBef>
                <a:spcPct val="0"/>
              </a:spcBef>
              <a:spcAft>
                <a:spcPct val="0"/>
              </a:spcAft>
              <a:defRPr>
                <a:solidFill>
                  <a:schemeClr val="tx1"/>
                </a:solidFill>
                <a:latin typeface="Palatino Linotype" panose="02040502050505030304" pitchFamily="18" charset="0"/>
              </a:defRPr>
            </a:lvl9pPr>
          </a:lstStyle>
          <a:p>
            <a:endParaRPr lang="en-US" alt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533400"/>
            <a:ext cx="8229600" cy="990600"/>
          </a:xfrm>
        </p:spPr>
        <p:txBody>
          <a:bodyPr>
            <a:normAutofit fontScale="90000"/>
          </a:bodyPr>
          <a:lstStyle/>
          <a:p>
            <a:pPr algn="ctr"/>
            <a:r>
              <a:rPr lang="en-US" dirty="0"/>
              <a:t>Woodmere-</a:t>
            </a:r>
            <a:r>
              <a:rPr lang="en-US" dirty="0" err="1"/>
              <a:t>Trentwood</a:t>
            </a:r>
            <a:r>
              <a:rPr lang="en-US" dirty="0"/>
              <a:t>    </a:t>
            </a:r>
            <a:r>
              <a:rPr lang="en-US" dirty="0" smtClean="0"/>
              <a:t>2021 </a:t>
            </a:r>
            <a:r>
              <a:rPr lang="en-US" dirty="0"/>
              <a:t>Budget        </a:t>
            </a:r>
            <a:br>
              <a:rPr lang="en-US" dirty="0"/>
            </a:br>
            <a:r>
              <a:rPr lang="en-US" dirty="0"/>
              <a:t>        </a:t>
            </a:r>
          </a:p>
        </p:txBody>
      </p:sp>
      <p:pic>
        <p:nvPicPr>
          <p:cNvPr id="14339" name="FILTER" hidden="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2825" y="1422400"/>
            <a:ext cx="914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HEADER" hidden="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52825" y="1422400"/>
            <a:ext cx="914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ontent Placeholder 9"/>
          <p:cNvGraphicFramePr>
            <a:graphicFrameLocks noGrp="1"/>
          </p:cNvGraphicFramePr>
          <p:nvPr>
            <p:ph idx="1"/>
            <p:extLst>
              <p:ext uri="{D42A27DB-BD31-4B8C-83A1-F6EECF244321}">
                <p14:modId xmlns:p14="http://schemas.microsoft.com/office/powerpoint/2010/main" val="950633789"/>
              </p:ext>
            </p:extLst>
          </p:nvPr>
        </p:nvGraphicFramePr>
        <p:xfrm>
          <a:off x="1371600" y="1142995"/>
          <a:ext cx="6248401" cy="5117389"/>
        </p:xfrm>
        <a:graphic>
          <a:graphicData uri="http://schemas.openxmlformats.org/drawingml/2006/table">
            <a:tbl>
              <a:tblPr firstRow="1" bandRow="1">
                <a:tableStyleId>{5C22544A-7EE6-4342-B048-85BDC9FD1C3A}</a:tableStyleId>
              </a:tblPr>
              <a:tblGrid>
                <a:gridCol w="2819401">
                  <a:extLst>
                    <a:ext uri="{9D8B030D-6E8A-4147-A177-3AD203B41FA5}">
                      <a16:colId xmlns="" xmlns:a16="http://schemas.microsoft.com/office/drawing/2014/main" val="20000"/>
                    </a:ext>
                  </a:extLst>
                </a:gridCol>
                <a:gridCol w="1676400">
                  <a:extLst>
                    <a:ext uri="{9D8B030D-6E8A-4147-A177-3AD203B41FA5}">
                      <a16:colId xmlns="" xmlns:a16="http://schemas.microsoft.com/office/drawing/2014/main" val="20001"/>
                    </a:ext>
                  </a:extLst>
                </a:gridCol>
                <a:gridCol w="1752600">
                  <a:extLst>
                    <a:ext uri="{9D8B030D-6E8A-4147-A177-3AD203B41FA5}">
                      <a16:colId xmlns="" xmlns:a16="http://schemas.microsoft.com/office/drawing/2014/main" val="20002"/>
                    </a:ext>
                  </a:extLst>
                </a:gridCol>
              </a:tblGrid>
              <a:tr h="457205">
                <a:tc>
                  <a:txBody>
                    <a:bodyPr/>
                    <a:lstStyle/>
                    <a:p>
                      <a:endParaRPr lang="en-US" sz="1400" dirty="0">
                        <a:solidFill>
                          <a:schemeClr val="tx2"/>
                        </a:solidFill>
                      </a:endParaRPr>
                    </a:p>
                  </a:txBody>
                  <a:tcPr marT="45715" marB="45715"/>
                </a:tc>
                <a:tc>
                  <a:txBody>
                    <a:bodyPr/>
                    <a:lstStyle/>
                    <a:p>
                      <a:pPr algn="ctr"/>
                      <a:r>
                        <a:rPr lang="en-US" sz="1800" dirty="0" smtClean="0">
                          <a:solidFill>
                            <a:schemeClr val="bg1"/>
                          </a:solidFill>
                        </a:rPr>
                        <a:t>2021 </a:t>
                      </a:r>
                      <a:r>
                        <a:rPr lang="en-US" sz="1800" dirty="0">
                          <a:solidFill>
                            <a:schemeClr val="bg1"/>
                          </a:solidFill>
                        </a:rPr>
                        <a:t>Projected</a:t>
                      </a:r>
                    </a:p>
                  </a:txBody>
                  <a:tcPr marT="45715" marB="45715"/>
                </a:tc>
                <a:tc>
                  <a:txBody>
                    <a:bodyPr/>
                    <a:lstStyle/>
                    <a:p>
                      <a:pPr algn="ctr"/>
                      <a:r>
                        <a:rPr lang="en-US" sz="1800" dirty="0" smtClean="0">
                          <a:solidFill>
                            <a:schemeClr val="bg1"/>
                          </a:solidFill>
                        </a:rPr>
                        <a:t>202</a:t>
                      </a:r>
                      <a:r>
                        <a:rPr lang="en-US" sz="1800" baseline="0" dirty="0" smtClean="0">
                          <a:solidFill>
                            <a:schemeClr val="bg1"/>
                          </a:solidFill>
                        </a:rPr>
                        <a:t>2 </a:t>
                      </a:r>
                      <a:r>
                        <a:rPr lang="en-US" sz="1800" dirty="0" smtClean="0">
                          <a:solidFill>
                            <a:schemeClr val="bg1"/>
                          </a:solidFill>
                        </a:rPr>
                        <a:t>Budget</a:t>
                      </a:r>
                      <a:endParaRPr lang="en-US" sz="1800" dirty="0">
                        <a:solidFill>
                          <a:schemeClr val="bg1"/>
                        </a:solidFill>
                      </a:endParaRPr>
                    </a:p>
                  </a:txBody>
                  <a:tcPr marT="45715" marB="45715"/>
                </a:tc>
                <a:extLst>
                  <a:ext uri="{0D108BD9-81ED-4DB2-BD59-A6C34878D82A}">
                    <a16:rowId xmlns="" xmlns:a16="http://schemas.microsoft.com/office/drawing/2014/main" val="10000"/>
                  </a:ext>
                </a:extLst>
              </a:tr>
              <a:tr h="366651">
                <a:tc>
                  <a:txBody>
                    <a:bodyPr/>
                    <a:lstStyle/>
                    <a:p>
                      <a:r>
                        <a:rPr lang="en-US" sz="1400" b="1" u="sng" baseline="0" dirty="0">
                          <a:solidFill>
                            <a:schemeClr val="tx2"/>
                          </a:solidFill>
                          <a:latin typeface="Franklin Gothic Medium" panose="020B0603020102020204" pitchFamily="34" charset="0"/>
                        </a:rPr>
                        <a:t>Income</a:t>
                      </a:r>
                    </a:p>
                  </a:txBody>
                  <a:tcPr marT="45715" marB="45715"/>
                </a:tc>
                <a:tc>
                  <a:txBody>
                    <a:bodyPr/>
                    <a:lstStyle/>
                    <a:p>
                      <a:pPr algn="r"/>
                      <a:endParaRPr lang="en-US" sz="1400" baseline="0" dirty="0">
                        <a:solidFill>
                          <a:schemeClr val="tx2"/>
                        </a:solidFill>
                        <a:latin typeface="Franklin Gothic Medium" panose="020B0603020102020204" pitchFamily="34" charset="0"/>
                      </a:endParaRPr>
                    </a:p>
                  </a:txBody>
                  <a:tcPr marT="45715" marB="45715"/>
                </a:tc>
                <a:tc>
                  <a:txBody>
                    <a:bodyPr/>
                    <a:lstStyle/>
                    <a:p>
                      <a:pPr algn="r"/>
                      <a:endParaRPr lang="en-US" sz="1400" baseline="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1"/>
                  </a:ext>
                </a:extLst>
              </a:tr>
              <a:tr h="366651">
                <a:tc>
                  <a:txBody>
                    <a:bodyPr/>
                    <a:lstStyle/>
                    <a:p>
                      <a:r>
                        <a:rPr lang="en-US" sz="1400" dirty="0">
                          <a:solidFill>
                            <a:schemeClr val="tx2"/>
                          </a:solidFill>
                          <a:latin typeface="Franklin Gothic Medium" panose="020B0603020102020204" pitchFamily="34" charset="0"/>
                        </a:rPr>
                        <a:t>     Assessments</a:t>
                      </a:r>
                    </a:p>
                  </a:txBody>
                  <a:tcPr marT="45715" marB="45715"/>
                </a:tc>
                <a:tc>
                  <a:txBody>
                    <a:bodyPr/>
                    <a:lstStyle/>
                    <a:p>
                      <a:pPr algn="r"/>
                      <a:r>
                        <a:rPr lang="en-US" sz="1400" dirty="0" smtClean="0">
                          <a:solidFill>
                            <a:schemeClr val="tx2"/>
                          </a:solidFill>
                          <a:latin typeface="Franklin Gothic Medium" panose="020B0603020102020204" pitchFamily="34" charset="0"/>
                        </a:rPr>
                        <a:t>$186,650</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dirty="0" smtClean="0">
                          <a:solidFill>
                            <a:schemeClr val="tx2"/>
                          </a:solidFill>
                          <a:latin typeface="Franklin Gothic Medium" panose="020B0603020102020204" pitchFamily="34" charset="0"/>
                        </a:rPr>
                        <a:t>$202,649</a:t>
                      </a:r>
                      <a:endParaRPr lang="en-US" sz="140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2"/>
                  </a:ext>
                </a:extLst>
              </a:tr>
              <a:tr h="366651">
                <a:tc>
                  <a:txBody>
                    <a:bodyPr/>
                    <a:lstStyle/>
                    <a:p>
                      <a:r>
                        <a:rPr lang="en-US" sz="1400" baseline="0" dirty="0">
                          <a:solidFill>
                            <a:schemeClr val="tx2"/>
                          </a:solidFill>
                          <a:latin typeface="Franklin Gothic Medium" panose="020B0603020102020204" pitchFamily="34" charset="0"/>
                        </a:rPr>
                        <a:t>     </a:t>
                      </a:r>
                      <a:r>
                        <a:rPr lang="en-US" sz="1400" dirty="0">
                          <a:solidFill>
                            <a:schemeClr val="tx2"/>
                          </a:solidFill>
                          <a:latin typeface="Franklin Gothic Medium" panose="020B0603020102020204" pitchFamily="34" charset="0"/>
                        </a:rPr>
                        <a:t>Other</a:t>
                      </a:r>
                    </a:p>
                  </a:txBody>
                  <a:tcPr marT="45715" marB="45715"/>
                </a:tc>
                <a:tc>
                  <a:txBody>
                    <a:bodyPr/>
                    <a:lstStyle/>
                    <a:p>
                      <a:pPr algn="r"/>
                      <a:r>
                        <a:rPr lang="en-US" sz="1400" u="none" baseline="0" dirty="0">
                          <a:solidFill>
                            <a:schemeClr val="tx2"/>
                          </a:solidFill>
                          <a:latin typeface="Franklin Gothic Medium" panose="020B0603020102020204" pitchFamily="34" charset="0"/>
                        </a:rPr>
                        <a:t>  </a:t>
                      </a:r>
                      <a:r>
                        <a:rPr lang="en-US" sz="1400" u="sng" dirty="0">
                          <a:solidFill>
                            <a:schemeClr val="tx2"/>
                          </a:solidFill>
                          <a:latin typeface="Franklin Gothic Medium" panose="020B0603020102020204" pitchFamily="34" charset="0"/>
                        </a:rPr>
                        <a:t>     </a:t>
                      </a:r>
                      <a:r>
                        <a:rPr lang="en-US" sz="1400" u="sng" dirty="0" smtClean="0">
                          <a:solidFill>
                            <a:schemeClr val="tx2"/>
                          </a:solidFill>
                          <a:latin typeface="Franklin Gothic Medium" panose="020B0603020102020204" pitchFamily="34" charset="0"/>
                        </a:rPr>
                        <a:t>2,700</a:t>
                      </a:r>
                      <a:endParaRPr lang="en-US" sz="1400" u="sng" dirty="0">
                        <a:solidFill>
                          <a:schemeClr val="tx2"/>
                        </a:solidFill>
                        <a:latin typeface="Franklin Gothic Medium" panose="020B0603020102020204" pitchFamily="34" charset="0"/>
                      </a:endParaRPr>
                    </a:p>
                  </a:txBody>
                  <a:tcPr marT="45715" marB="45715"/>
                </a:tc>
                <a:tc>
                  <a:txBody>
                    <a:bodyPr/>
                    <a:lstStyle/>
                    <a:p>
                      <a:pPr algn="r"/>
                      <a:r>
                        <a:rPr lang="en-US" sz="1400" u="none" baseline="0" dirty="0">
                          <a:solidFill>
                            <a:schemeClr val="tx2"/>
                          </a:solidFill>
                          <a:latin typeface="Franklin Gothic Medium" panose="020B0603020102020204" pitchFamily="34" charset="0"/>
                        </a:rPr>
                        <a:t>   </a:t>
                      </a:r>
                      <a:r>
                        <a:rPr lang="en-US" sz="1400" u="sng" baseline="0" dirty="0">
                          <a:solidFill>
                            <a:schemeClr val="tx2"/>
                          </a:solidFill>
                          <a:latin typeface="Franklin Gothic Medium" panose="020B0603020102020204" pitchFamily="34" charset="0"/>
                        </a:rPr>
                        <a:t>     </a:t>
                      </a:r>
                      <a:r>
                        <a:rPr lang="en-US" sz="1400" u="sng" baseline="0" dirty="0" smtClean="0">
                          <a:solidFill>
                            <a:schemeClr val="tx2"/>
                          </a:solidFill>
                          <a:latin typeface="Franklin Gothic Medium" panose="020B0603020102020204" pitchFamily="34" charset="0"/>
                        </a:rPr>
                        <a:t>3,000</a:t>
                      </a:r>
                      <a:endParaRPr lang="en-US" sz="1400" u="sng"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3"/>
                  </a:ext>
                </a:extLst>
              </a:tr>
              <a:tr h="366651">
                <a:tc>
                  <a:txBody>
                    <a:bodyPr/>
                    <a:lstStyle/>
                    <a:p>
                      <a:r>
                        <a:rPr lang="en-US" sz="1400" b="0" dirty="0">
                          <a:solidFill>
                            <a:schemeClr val="tx2"/>
                          </a:solidFill>
                          <a:latin typeface="Franklin Gothic Medium" panose="020B0603020102020204" pitchFamily="34" charset="0"/>
                        </a:rPr>
                        <a:t>                          Total</a:t>
                      </a:r>
                    </a:p>
                  </a:txBody>
                  <a:tcPr marT="45715" marB="45715"/>
                </a:tc>
                <a:tc>
                  <a:txBody>
                    <a:bodyPr/>
                    <a:lstStyle/>
                    <a:p>
                      <a:pPr algn="r"/>
                      <a:r>
                        <a:rPr lang="en-US" sz="1400" b="0" dirty="0" smtClean="0">
                          <a:solidFill>
                            <a:schemeClr val="tx2"/>
                          </a:solidFill>
                          <a:latin typeface="Franklin Gothic Medium" panose="020B0603020102020204" pitchFamily="34" charset="0"/>
                        </a:rPr>
                        <a:t>$189,350</a:t>
                      </a:r>
                      <a:endParaRPr lang="en-US" sz="1400" b="0" dirty="0">
                        <a:solidFill>
                          <a:schemeClr val="tx2"/>
                        </a:solidFill>
                        <a:latin typeface="Franklin Gothic Medium" panose="020B0603020102020204" pitchFamily="34" charset="0"/>
                      </a:endParaRPr>
                    </a:p>
                  </a:txBody>
                  <a:tcPr marT="45715" marB="45715"/>
                </a:tc>
                <a:tc>
                  <a:txBody>
                    <a:bodyPr/>
                    <a:lstStyle/>
                    <a:p>
                      <a:pPr algn="r"/>
                      <a:r>
                        <a:rPr lang="en-US" sz="1400" b="0" dirty="0" smtClean="0">
                          <a:solidFill>
                            <a:schemeClr val="tx2"/>
                          </a:solidFill>
                          <a:latin typeface="Franklin Gothic Medium" panose="020B0603020102020204" pitchFamily="34" charset="0"/>
                        </a:rPr>
                        <a:t>$205,649</a:t>
                      </a:r>
                      <a:endParaRPr lang="en-US" sz="1400" b="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4"/>
                  </a:ext>
                </a:extLst>
              </a:tr>
              <a:tr h="366651">
                <a:tc>
                  <a:txBody>
                    <a:bodyPr/>
                    <a:lstStyle/>
                    <a:p>
                      <a:r>
                        <a:rPr lang="en-US" sz="1400" b="1" u="sng" dirty="0">
                          <a:solidFill>
                            <a:schemeClr val="tx2"/>
                          </a:solidFill>
                          <a:latin typeface="Franklin Gothic Medium" panose="020B0603020102020204" pitchFamily="34" charset="0"/>
                        </a:rPr>
                        <a:t>Expense</a:t>
                      </a:r>
                    </a:p>
                  </a:txBody>
                  <a:tcPr marT="45715" marB="45715"/>
                </a:tc>
                <a:tc>
                  <a:txBody>
                    <a:bodyPr/>
                    <a:lstStyle/>
                    <a:p>
                      <a:pPr algn="r"/>
                      <a:endParaRPr lang="en-US" sz="1400" dirty="0">
                        <a:solidFill>
                          <a:schemeClr val="tx2"/>
                        </a:solidFill>
                        <a:latin typeface="Franklin Gothic Medium" panose="020B0603020102020204" pitchFamily="34" charset="0"/>
                      </a:endParaRPr>
                    </a:p>
                  </a:txBody>
                  <a:tcPr marT="45715" marB="45715"/>
                </a:tc>
                <a:tc>
                  <a:txBody>
                    <a:bodyPr/>
                    <a:lstStyle/>
                    <a:p>
                      <a:pPr algn="r"/>
                      <a:endParaRPr lang="en-US" sz="140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5"/>
                  </a:ext>
                </a:extLst>
              </a:tr>
              <a:tr h="366651">
                <a:tc>
                  <a:txBody>
                    <a:bodyPr/>
                    <a:lstStyle/>
                    <a:p>
                      <a:r>
                        <a:rPr lang="en-US" sz="1400" dirty="0">
                          <a:solidFill>
                            <a:schemeClr val="tx2"/>
                          </a:solidFill>
                          <a:latin typeface="Franklin Gothic Medium" panose="020B0603020102020204" pitchFamily="34" charset="0"/>
                        </a:rPr>
                        <a:t>     CTA</a:t>
                      </a:r>
                    </a:p>
                  </a:txBody>
                  <a:tcPr marT="45715" marB="45715"/>
                </a:tc>
                <a:tc>
                  <a:txBody>
                    <a:bodyPr/>
                    <a:lstStyle/>
                    <a:p>
                      <a:pPr algn="r"/>
                      <a:r>
                        <a:rPr lang="en-US" sz="1400" baseline="0" dirty="0">
                          <a:solidFill>
                            <a:schemeClr val="tx2"/>
                          </a:solidFill>
                          <a:latin typeface="Franklin Gothic Medium" panose="020B0603020102020204" pitchFamily="34" charset="0"/>
                        </a:rPr>
                        <a:t>    </a:t>
                      </a:r>
                      <a:r>
                        <a:rPr lang="en-US" sz="1400" baseline="0" dirty="0" smtClean="0">
                          <a:solidFill>
                            <a:schemeClr val="tx2"/>
                          </a:solidFill>
                          <a:latin typeface="Franklin Gothic Medium" panose="020B0603020102020204" pitchFamily="34" charset="0"/>
                        </a:rPr>
                        <a:t>73,000</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baseline="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74,800</a:t>
                      </a:r>
                      <a:endParaRPr lang="en-US" sz="140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6"/>
                  </a:ext>
                </a:extLst>
              </a:tr>
              <a:tr h="366651">
                <a:tc>
                  <a:txBody>
                    <a:bodyPr/>
                    <a:lstStyle/>
                    <a:p>
                      <a:r>
                        <a:rPr lang="en-US" sz="1400" dirty="0">
                          <a:solidFill>
                            <a:schemeClr val="tx2"/>
                          </a:solidFill>
                          <a:latin typeface="Franklin Gothic Medium" panose="020B0603020102020204" pitchFamily="34" charset="0"/>
                        </a:rPr>
                        <a:t>     Administration, Social &amp; Other</a:t>
                      </a:r>
                    </a:p>
                  </a:txBody>
                  <a:tcPr marT="45715" marB="45715"/>
                </a:tc>
                <a:tc>
                  <a:txBody>
                    <a:bodyPr/>
                    <a:lstStyle/>
                    <a:p>
                      <a:pPr algn="r"/>
                      <a:r>
                        <a:rPr lang="en-US" sz="140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6,930</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baseline="0" dirty="0">
                          <a:solidFill>
                            <a:schemeClr val="tx2"/>
                          </a:solidFill>
                          <a:latin typeface="Franklin Gothic Medium" panose="020B0603020102020204" pitchFamily="34" charset="0"/>
                        </a:rPr>
                        <a:t>      </a:t>
                      </a:r>
                      <a:r>
                        <a:rPr lang="en-US" sz="1400" baseline="0" dirty="0" smtClean="0">
                          <a:solidFill>
                            <a:schemeClr val="tx2"/>
                          </a:solidFill>
                          <a:latin typeface="Franklin Gothic Medium" panose="020B0603020102020204" pitchFamily="34" charset="0"/>
                        </a:rPr>
                        <a:t>6,492</a:t>
                      </a:r>
                      <a:endParaRPr lang="en-US" sz="140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7"/>
                  </a:ext>
                </a:extLst>
              </a:tr>
              <a:tr h="366651">
                <a:tc>
                  <a:txBody>
                    <a:bodyPr/>
                    <a:lstStyle/>
                    <a:p>
                      <a:r>
                        <a:rPr lang="en-US" sz="1400" baseline="0" dirty="0">
                          <a:solidFill>
                            <a:schemeClr val="tx2"/>
                          </a:solidFill>
                          <a:latin typeface="Franklin Gothic Medium" panose="020B0603020102020204" pitchFamily="34" charset="0"/>
                        </a:rPr>
                        <a:t>     Entrance &amp; Recreation</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baseline="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15,815</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baseline="0" dirty="0">
                          <a:solidFill>
                            <a:schemeClr val="tx2"/>
                          </a:solidFill>
                          <a:latin typeface="Franklin Gothic Medium" panose="020B0603020102020204" pitchFamily="34" charset="0"/>
                        </a:rPr>
                        <a:t>    </a:t>
                      </a:r>
                      <a:r>
                        <a:rPr lang="en-US" sz="1400" baseline="0" dirty="0" smtClean="0">
                          <a:solidFill>
                            <a:schemeClr val="tx2"/>
                          </a:solidFill>
                          <a:latin typeface="Franklin Gothic Medium" panose="020B0603020102020204" pitchFamily="34" charset="0"/>
                        </a:rPr>
                        <a:t>19,275</a:t>
                      </a:r>
                      <a:endParaRPr lang="en-US" sz="140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8"/>
                  </a:ext>
                </a:extLst>
              </a:tr>
              <a:tr h="397550">
                <a:tc>
                  <a:txBody>
                    <a:bodyPr/>
                    <a:lstStyle/>
                    <a:p>
                      <a:r>
                        <a:rPr lang="en-US" sz="1400" dirty="0">
                          <a:solidFill>
                            <a:schemeClr val="tx2"/>
                          </a:solidFill>
                          <a:latin typeface="Franklin Gothic Medium" panose="020B0603020102020204" pitchFamily="34" charset="0"/>
                        </a:rPr>
                        <a:t>     Roads</a:t>
                      </a:r>
                      <a:r>
                        <a:rPr lang="en-US" sz="1400" baseline="0" dirty="0">
                          <a:solidFill>
                            <a:schemeClr val="tx2"/>
                          </a:solidFill>
                          <a:latin typeface="Franklin Gothic Medium" panose="020B0603020102020204" pitchFamily="34" charset="0"/>
                        </a:rPr>
                        <a:t> &amp; Common Areas</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baseline="0" dirty="0">
                          <a:solidFill>
                            <a:schemeClr val="tx2"/>
                          </a:solidFill>
                          <a:latin typeface="Franklin Gothic Medium" panose="020B0603020102020204" pitchFamily="34" charset="0"/>
                        </a:rPr>
                        <a:t>    </a:t>
                      </a:r>
                      <a:r>
                        <a:rPr lang="en-US" sz="1400" baseline="0" dirty="0" smtClean="0">
                          <a:solidFill>
                            <a:schemeClr val="tx2"/>
                          </a:solidFill>
                          <a:latin typeface="Franklin Gothic Medium" panose="020B0603020102020204" pitchFamily="34" charset="0"/>
                        </a:rPr>
                        <a:t>37,900</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u="none" baseline="0" dirty="0">
                          <a:solidFill>
                            <a:schemeClr val="tx2"/>
                          </a:solidFill>
                          <a:latin typeface="Franklin Gothic Medium" panose="020B0603020102020204" pitchFamily="34" charset="0"/>
                        </a:rPr>
                        <a:t>    </a:t>
                      </a:r>
                      <a:r>
                        <a:rPr lang="en-US" sz="1400" u="none" baseline="0" dirty="0" smtClean="0">
                          <a:solidFill>
                            <a:schemeClr val="tx2"/>
                          </a:solidFill>
                          <a:latin typeface="Franklin Gothic Medium" panose="020B0603020102020204" pitchFamily="34" charset="0"/>
                        </a:rPr>
                        <a:t>54,000</a:t>
                      </a:r>
                      <a:endParaRPr lang="en-US" sz="1400" u="none"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09"/>
                  </a:ext>
                </a:extLst>
              </a:tr>
              <a:tr h="320925">
                <a:tc>
                  <a:txBody>
                    <a:bodyPr/>
                    <a:lstStyle/>
                    <a:p>
                      <a:r>
                        <a:rPr lang="en-US" sz="140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General </a:t>
                      </a:r>
                      <a:r>
                        <a:rPr lang="en-US" sz="1400" baseline="0" dirty="0" smtClean="0">
                          <a:solidFill>
                            <a:schemeClr val="tx2"/>
                          </a:solidFill>
                          <a:latin typeface="Franklin Gothic Medium" panose="020B0603020102020204" pitchFamily="34" charset="0"/>
                        </a:rPr>
                        <a:t>Reserve</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baseline="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10,705</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 4,082</a:t>
                      </a:r>
                      <a:endParaRPr lang="en-US" sz="140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11"/>
                  </a:ext>
                </a:extLst>
              </a:tr>
              <a:tr h="320925">
                <a:tc>
                  <a:txBody>
                    <a:bodyPr/>
                    <a:lstStyle/>
                    <a:p>
                      <a:r>
                        <a:rPr lang="en-US" sz="140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Road Reserve</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45,000</a:t>
                      </a:r>
                      <a:endParaRPr lang="en-US" sz="1400" u="sng" dirty="0">
                        <a:solidFill>
                          <a:schemeClr val="tx2"/>
                        </a:solidFill>
                        <a:latin typeface="Franklin Gothic Medium" panose="020B0603020102020204" pitchFamily="34" charset="0"/>
                      </a:endParaRPr>
                    </a:p>
                  </a:txBody>
                  <a:tcPr marT="45715" marB="45715"/>
                </a:tc>
                <a:tc>
                  <a:txBody>
                    <a:bodyPr/>
                    <a:lstStyle/>
                    <a:p>
                      <a:pPr algn="r"/>
                      <a:r>
                        <a:rPr lang="en-US" sz="1400" u="none" dirty="0">
                          <a:solidFill>
                            <a:schemeClr val="tx2"/>
                          </a:solidFill>
                          <a:latin typeface="Franklin Gothic Medium" panose="020B0603020102020204" pitchFamily="34" charset="0"/>
                        </a:rPr>
                        <a:t>     </a:t>
                      </a:r>
                      <a:r>
                        <a:rPr lang="en-US" sz="1400" u="sng" dirty="0" smtClean="0">
                          <a:solidFill>
                            <a:schemeClr val="tx2"/>
                          </a:solidFill>
                          <a:latin typeface="Franklin Gothic Medium" panose="020B0603020102020204" pitchFamily="34" charset="0"/>
                        </a:rPr>
                        <a:t>47,000</a:t>
                      </a:r>
                      <a:endParaRPr lang="en-US" sz="1400" u="sng"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12"/>
                  </a:ext>
                </a:extLst>
              </a:tr>
              <a:tr h="320925">
                <a:tc>
                  <a:txBody>
                    <a:bodyPr/>
                    <a:lstStyle/>
                    <a:p>
                      <a:r>
                        <a:rPr lang="en-US" sz="1400" dirty="0">
                          <a:solidFill>
                            <a:schemeClr val="tx2"/>
                          </a:solidFill>
                          <a:latin typeface="Franklin Gothic Medium" panose="020B0603020102020204" pitchFamily="34" charset="0"/>
                        </a:rPr>
                        <a:t>     </a:t>
                      </a:r>
                      <a:r>
                        <a:rPr lang="en-US" sz="1400" dirty="0" smtClean="0">
                          <a:solidFill>
                            <a:schemeClr val="tx2"/>
                          </a:solidFill>
                          <a:latin typeface="Franklin Gothic Medium" panose="020B0603020102020204" pitchFamily="34" charset="0"/>
                        </a:rPr>
                        <a:t>                     Total</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baseline="0" dirty="0" smtClean="0">
                          <a:solidFill>
                            <a:schemeClr val="tx2"/>
                          </a:solidFill>
                          <a:latin typeface="Franklin Gothic Medium" panose="020B0603020102020204" pitchFamily="34" charset="0"/>
                        </a:rPr>
                        <a:t>$</a:t>
                      </a:r>
                      <a:r>
                        <a:rPr lang="en-US" sz="1400" dirty="0" smtClean="0">
                          <a:solidFill>
                            <a:schemeClr val="tx2"/>
                          </a:solidFill>
                          <a:latin typeface="Franklin Gothic Medium" panose="020B0603020102020204" pitchFamily="34" charset="0"/>
                        </a:rPr>
                        <a:t>189,350</a:t>
                      </a:r>
                      <a:endParaRPr lang="en-US" sz="1400" dirty="0">
                        <a:solidFill>
                          <a:schemeClr val="tx2"/>
                        </a:solidFill>
                        <a:latin typeface="Franklin Gothic Medium" panose="020B0603020102020204" pitchFamily="34" charset="0"/>
                      </a:endParaRPr>
                    </a:p>
                  </a:txBody>
                  <a:tcPr marT="45715" marB="45715"/>
                </a:tc>
                <a:tc>
                  <a:txBody>
                    <a:bodyPr/>
                    <a:lstStyle/>
                    <a:p>
                      <a:pPr algn="r"/>
                      <a:r>
                        <a:rPr lang="en-US" sz="1400" dirty="0" smtClean="0">
                          <a:solidFill>
                            <a:schemeClr val="tx2"/>
                          </a:solidFill>
                          <a:latin typeface="Franklin Gothic Medium" panose="020B0603020102020204" pitchFamily="34" charset="0"/>
                        </a:rPr>
                        <a:t>$205,649</a:t>
                      </a:r>
                      <a:endParaRPr lang="en-US" sz="1400" dirty="0">
                        <a:solidFill>
                          <a:schemeClr val="tx2"/>
                        </a:solidFill>
                        <a:latin typeface="Franklin Gothic Medium" panose="020B0603020102020204" pitchFamily="34" charset="0"/>
                      </a:endParaRPr>
                    </a:p>
                  </a:txBody>
                  <a:tcPr marT="45715" marB="45715"/>
                </a:tc>
                <a:extLst>
                  <a:ext uri="{0D108BD9-81ED-4DB2-BD59-A6C34878D82A}">
                    <a16:rowId xmlns="" xmlns:a16="http://schemas.microsoft.com/office/drawing/2014/main" val="10013"/>
                  </a:ext>
                </a:extLst>
              </a:tr>
              <a:tr h="366651">
                <a:tc>
                  <a:txBody>
                    <a:bodyPr/>
                    <a:lstStyle/>
                    <a:p>
                      <a:r>
                        <a:rPr lang="en-US" sz="1400" b="0" u="none" dirty="0" smtClean="0">
                          <a:solidFill>
                            <a:schemeClr val="tx2"/>
                          </a:solidFill>
                          <a:latin typeface="Franklin Gothic Medium" panose="020B0603020102020204" pitchFamily="34" charset="0"/>
                        </a:rPr>
                        <a:t> </a:t>
                      </a:r>
                      <a:r>
                        <a:rPr lang="en-US" sz="1400" b="1" u="none" dirty="0" smtClean="0">
                          <a:solidFill>
                            <a:schemeClr val="tx2"/>
                          </a:solidFill>
                          <a:latin typeface="Franklin Gothic Medium" panose="020B0603020102020204" pitchFamily="34" charset="0"/>
                        </a:rPr>
                        <a:t>NET INCOME</a:t>
                      </a:r>
                      <a:endParaRPr lang="en-US" sz="1400" b="1" u="none" dirty="0">
                        <a:solidFill>
                          <a:schemeClr val="tx2"/>
                        </a:solidFill>
                        <a:latin typeface="Franklin Gothic Medium" panose="020B0603020102020204" pitchFamily="34" charset="0"/>
                      </a:endParaRPr>
                    </a:p>
                  </a:txBody>
                  <a:tcPr marT="45715" marB="45715"/>
                </a:tc>
                <a:tc>
                  <a:txBody>
                    <a:bodyPr/>
                    <a:lstStyle/>
                    <a:p>
                      <a:pPr algn="r"/>
                      <a:r>
                        <a:rPr lang="en-US" sz="1400" b="0" baseline="0" dirty="0">
                          <a:solidFill>
                            <a:schemeClr val="tx2"/>
                          </a:solidFill>
                          <a:latin typeface="Franklin Gothic Medium" panose="020B0603020102020204" pitchFamily="34" charset="0"/>
                        </a:rPr>
                        <a:t>         </a:t>
                      </a:r>
                      <a:r>
                        <a:rPr lang="en-US" sz="1400" b="0" dirty="0">
                          <a:solidFill>
                            <a:schemeClr val="tx2"/>
                          </a:solidFill>
                          <a:latin typeface="Franklin Gothic Medium" panose="020B0603020102020204" pitchFamily="34" charset="0"/>
                        </a:rPr>
                        <a:t> $</a:t>
                      </a:r>
                      <a:r>
                        <a:rPr lang="en-US" sz="1400" b="0" baseline="0" dirty="0">
                          <a:solidFill>
                            <a:schemeClr val="tx2"/>
                          </a:solidFill>
                          <a:latin typeface="Franklin Gothic Medium" panose="020B0603020102020204" pitchFamily="34" charset="0"/>
                        </a:rPr>
                        <a:t>0</a:t>
                      </a:r>
                      <a:endParaRPr lang="en-US" sz="1400" b="0" dirty="0">
                        <a:solidFill>
                          <a:schemeClr val="tx2"/>
                        </a:solidFill>
                        <a:latin typeface="Franklin Gothic Medium" panose="020B0603020102020204" pitchFamily="34" charset="0"/>
                      </a:endParaRPr>
                    </a:p>
                  </a:txBody>
                  <a:tcPr marT="45715" marB="45715"/>
                </a:tc>
                <a:tc>
                  <a:txBody>
                    <a:bodyPr/>
                    <a:lstStyle/>
                    <a:p>
                      <a:pPr algn="r"/>
                      <a:r>
                        <a:rPr lang="en-US" sz="1400" b="0" dirty="0">
                          <a:solidFill>
                            <a:schemeClr val="tx2"/>
                          </a:solidFill>
                          <a:latin typeface="Franklin Gothic Medium" panose="020B0603020102020204" pitchFamily="34" charset="0"/>
                        </a:rPr>
                        <a:t>                     $0</a:t>
                      </a:r>
                    </a:p>
                  </a:txBody>
                  <a:tcPr marT="45715" marB="45715"/>
                </a:tc>
                <a:extLst>
                  <a:ext uri="{0D108BD9-81ED-4DB2-BD59-A6C34878D82A}">
                    <a16:rowId xmlns=""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POA 2022 Budget Breakdown by Expenditure</a:t>
            </a:r>
            <a:endParaRPr lang="en-US"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dirty="0" smtClean="0"/>
              <a:t>W-T New Residents in 2021</a:t>
            </a:r>
            <a:endParaRPr lang="en-US" sz="4400" dirty="0"/>
          </a:p>
        </p:txBody>
      </p:sp>
      <p:sp>
        <p:nvSpPr>
          <p:cNvPr id="2" name="Content Placeholder 1"/>
          <p:cNvSpPr>
            <a:spLocks noGrp="1"/>
          </p:cNvSpPr>
          <p:nvPr>
            <p:ph sz="half" idx="1"/>
          </p:nvPr>
        </p:nvSpPr>
        <p:spPr>
          <a:xfrm>
            <a:off x="1600200" y="1371600"/>
            <a:ext cx="6172200" cy="5334000"/>
          </a:xfrm>
        </p:spPr>
        <p:txBody>
          <a:bodyPr>
            <a:normAutofit/>
          </a:bodyPr>
          <a:lstStyle/>
          <a:p>
            <a:pPr>
              <a:buNone/>
            </a:pPr>
            <a:endParaRPr lang="en-US" sz="2600" dirty="0" smtClean="0">
              <a:solidFill>
                <a:schemeClr val="tx2"/>
              </a:solidFill>
            </a:endParaRPr>
          </a:p>
          <a:p>
            <a:pPr>
              <a:buNone/>
            </a:pPr>
            <a:endParaRPr lang="en-US" dirty="0" smtClean="0">
              <a:solidFill>
                <a:schemeClr val="tx2"/>
              </a:solidFill>
            </a:endParaRPr>
          </a:p>
          <a:p>
            <a:pPr>
              <a:buNone/>
            </a:pPr>
            <a:endParaRPr lang="en-US" dirty="0" smtClean="0">
              <a:solidFill>
                <a:schemeClr val="tx2"/>
              </a:solidFill>
            </a:endParaRPr>
          </a:p>
          <a:p>
            <a:pPr>
              <a:buNone/>
            </a:pPr>
            <a:endParaRPr lang="en-US" dirty="0" smtClean="0">
              <a:solidFill>
                <a:schemeClr val="tx2"/>
              </a:solidFill>
            </a:endParaRPr>
          </a:p>
          <a:p>
            <a:pPr>
              <a:buNone/>
            </a:pPr>
            <a:endParaRPr lang="en-US" dirty="0">
              <a:solidFill>
                <a:schemeClr val="tx2"/>
              </a:solidFill>
            </a:endParaRPr>
          </a:p>
        </p:txBody>
      </p:sp>
      <p:sp>
        <p:nvSpPr>
          <p:cNvPr id="4" name="Rectangle 3"/>
          <p:cNvSpPr/>
          <p:nvPr/>
        </p:nvSpPr>
        <p:spPr>
          <a:xfrm>
            <a:off x="2133600" y="1600200"/>
            <a:ext cx="4267200" cy="4616648"/>
          </a:xfrm>
          <a:prstGeom prst="rect">
            <a:avLst/>
          </a:prstGeom>
        </p:spPr>
        <p:txBody>
          <a:bodyPr wrap="square">
            <a:spAutoFit/>
          </a:bodyPr>
          <a:lstStyle/>
          <a:p>
            <a:r>
              <a:rPr lang="en-US" sz="1400" dirty="0"/>
              <a:t>Randy(William) and Jody </a:t>
            </a:r>
            <a:r>
              <a:rPr lang="en-US" sz="1400" dirty="0" err="1"/>
              <a:t>Sinischo</a:t>
            </a:r>
            <a:endParaRPr lang="en-US" sz="1400" dirty="0"/>
          </a:p>
          <a:p>
            <a:r>
              <a:rPr lang="en-US" sz="1400" dirty="0"/>
              <a:t>Alexandra Sanchez and Anthony Hilliard</a:t>
            </a:r>
          </a:p>
          <a:p>
            <a:r>
              <a:rPr lang="en-US" sz="1400" dirty="0"/>
              <a:t>David Byers  </a:t>
            </a:r>
          </a:p>
          <a:p>
            <a:r>
              <a:rPr lang="en-US" sz="1400" dirty="0"/>
              <a:t>Mark Hennessy </a:t>
            </a:r>
          </a:p>
          <a:p>
            <a:r>
              <a:rPr lang="en-US" sz="1400" dirty="0" err="1"/>
              <a:t>Xin</a:t>
            </a:r>
            <a:r>
              <a:rPr lang="en-US" sz="1400" dirty="0"/>
              <a:t> Wang and Bo Hong </a:t>
            </a:r>
          </a:p>
          <a:p>
            <a:r>
              <a:rPr lang="en-US" sz="1400" dirty="0"/>
              <a:t>Bruce Robertson and Diane </a:t>
            </a:r>
            <a:r>
              <a:rPr lang="en-US" sz="1400" dirty="0" err="1"/>
              <a:t>Mikolay</a:t>
            </a:r>
            <a:r>
              <a:rPr lang="en-US" sz="1400" dirty="0"/>
              <a:t> </a:t>
            </a:r>
          </a:p>
          <a:p>
            <a:r>
              <a:rPr lang="en-US" sz="1400" dirty="0"/>
              <a:t>Nathaniel Brooks </a:t>
            </a:r>
          </a:p>
          <a:p>
            <a:r>
              <a:rPr lang="en-US" sz="1400" dirty="0" err="1"/>
              <a:t>Kieth</a:t>
            </a:r>
            <a:r>
              <a:rPr lang="en-US" sz="1400" dirty="0"/>
              <a:t> </a:t>
            </a:r>
            <a:r>
              <a:rPr lang="en-US" sz="1400" dirty="0" err="1"/>
              <a:t>Hoylman</a:t>
            </a:r>
            <a:r>
              <a:rPr lang="en-US" sz="1400" dirty="0"/>
              <a:t> </a:t>
            </a:r>
          </a:p>
          <a:p>
            <a:r>
              <a:rPr lang="en-US" sz="1400" dirty="0"/>
              <a:t>Ray and Sheri </a:t>
            </a:r>
            <a:r>
              <a:rPr lang="en-US" sz="1400" dirty="0" err="1"/>
              <a:t>Hustele</a:t>
            </a:r>
            <a:r>
              <a:rPr lang="en-US" sz="1400" dirty="0"/>
              <a:t> </a:t>
            </a:r>
          </a:p>
          <a:p>
            <a:r>
              <a:rPr lang="en-US" sz="1400" dirty="0"/>
              <a:t>David and Molly </a:t>
            </a:r>
            <a:r>
              <a:rPr lang="en-US" sz="1400" dirty="0" err="1"/>
              <a:t>Scharping</a:t>
            </a:r>
            <a:r>
              <a:rPr lang="en-US" sz="1400" dirty="0"/>
              <a:t> </a:t>
            </a:r>
          </a:p>
          <a:p>
            <a:r>
              <a:rPr lang="en-US" sz="1400" dirty="0"/>
              <a:t>William Wilburn </a:t>
            </a:r>
          </a:p>
          <a:p>
            <a:r>
              <a:rPr lang="en-US" sz="1400" dirty="0"/>
              <a:t>Randy and Sue Wagner </a:t>
            </a:r>
          </a:p>
          <a:p>
            <a:r>
              <a:rPr lang="en-US" sz="1400" dirty="0"/>
              <a:t>William and Kerstin </a:t>
            </a:r>
            <a:r>
              <a:rPr lang="en-US" sz="1400" dirty="0" err="1"/>
              <a:t>Walburn</a:t>
            </a:r>
            <a:r>
              <a:rPr lang="en-US" sz="1400" dirty="0"/>
              <a:t> </a:t>
            </a:r>
          </a:p>
          <a:p>
            <a:r>
              <a:rPr lang="en-US" sz="1400" dirty="0"/>
              <a:t>Joseph Walker and </a:t>
            </a:r>
            <a:r>
              <a:rPr lang="en-US" sz="1400" dirty="0" err="1"/>
              <a:t>Rebeccah</a:t>
            </a:r>
            <a:r>
              <a:rPr lang="en-US" sz="1400" dirty="0"/>
              <a:t> </a:t>
            </a:r>
            <a:r>
              <a:rPr lang="en-US" sz="1400" dirty="0" err="1"/>
              <a:t>Kollar</a:t>
            </a:r>
            <a:r>
              <a:rPr lang="en-US" sz="1400" dirty="0"/>
              <a:t> </a:t>
            </a:r>
          </a:p>
          <a:p>
            <a:r>
              <a:rPr lang="en-US" sz="1400" dirty="0"/>
              <a:t>Tom and Jeanne </a:t>
            </a:r>
            <a:r>
              <a:rPr lang="en-US" sz="1400" dirty="0" err="1"/>
              <a:t>Ruter</a:t>
            </a:r>
            <a:r>
              <a:rPr lang="en-US" sz="1400" dirty="0"/>
              <a:t> </a:t>
            </a:r>
          </a:p>
          <a:p>
            <a:r>
              <a:rPr lang="en-US" sz="1400" dirty="0"/>
              <a:t>Kelvin </a:t>
            </a:r>
            <a:r>
              <a:rPr lang="en-US" sz="1400" dirty="0" err="1"/>
              <a:t>Chenault</a:t>
            </a:r>
            <a:r>
              <a:rPr lang="en-US" sz="1400" dirty="0"/>
              <a:t> and Patricia Bradshaw </a:t>
            </a:r>
          </a:p>
          <a:p>
            <a:r>
              <a:rPr lang="en-US" sz="1400" dirty="0"/>
              <a:t>Matt Rachelle Talley </a:t>
            </a:r>
          </a:p>
          <a:p>
            <a:r>
              <a:rPr lang="en-US" sz="1400" dirty="0"/>
              <a:t>Thomas Sullivan and William Sullivan </a:t>
            </a:r>
          </a:p>
          <a:p>
            <a:r>
              <a:rPr lang="en-US" sz="1400" dirty="0"/>
              <a:t>Jim and Dana </a:t>
            </a:r>
            <a:r>
              <a:rPr lang="en-US" sz="1400" dirty="0" err="1"/>
              <a:t>Rumbolt</a:t>
            </a:r>
            <a:r>
              <a:rPr lang="en-US" sz="1400" dirty="0"/>
              <a:t> </a:t>
            </a:r>
          </a:p>
          <a:p>
            <a:r>
              <a:rPr lang="en-US" sz="1400" dirty="0"/>
              <a:t>Joel and Shannon Brooks </a:t>
            </a:r>
          </a:p>
          <a:p>
            <a:r>
              <a:rPr lang="en-US" sz="1400" dirty="0"/>
              <a:t>Ray and Sheri Husker </a:t>
            </a:r>
          </a:p>
        </p:txBody>
      </p:sp>
    </p:spTree>
    <p:extLst>
      <p:ext uri="{BB962C8B-B14F-4D97-AF65-F5344CB8AC3E}">
        <p14:creationId xmlns:p14="http://schemas.microsoft.com/office/powerpoint/2010/main" val="2792361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dirty="0"/>
              <a:t>In Remembrance - </a:t>
            </a:r>
            <a:r>
              <a:rPr lang="en-US" sz="4400" dirty="0" smtClean="0"/>
              <a:t>2021</a:t>
            </a:r>
            <a:endParaRPr lang="en-US" sz="4400" dirty="0"/>
          </a:p>
        </p:txBody>
      </p:sp>
      <p:sp>
        <p:nvSpPr>
          <p:cNvPr id="6" name="Content Placeholder 5"/>
          <p:cNvSpPr>
            <a:spLocks noGrp="1"/>
          </p:cNvSpPr>
          <p:nvPr>
            <p:ph idx="1"/>
          </p:nvPr>
        </p:nvSpPr>
        <p:spPr>
          <a:xfrm>
            <a:off x="304800" y="2209800"/>
            <a:ext cx="8382000" cy="4267200"/>
          </a:xfrm>
        </p:spPr>
        <p:txBody>
          <a:bodyPr>
            <a:normAutofit/>
          </a:bodyPr>
          <a:lstStyle/>
          <a:p>
            <a:pPr>
              <a:buSzPct val="130000"/>
              <a:buBlip>
                <a:blip r:embed="rId2"/>
              </a:buBlip>
            </a:pPr>
            <a:r>
              <a:rPr lang="en-US" sz="3600" dirty="0" smtClean="0">
                <a:solidFill>
                  <a:schemeClr val="tx2"/>
                </a:solidFill>
              </a:rPr>
              <a:t>Frank A </a:t>
            </a:r>
            <a:r>
              <a:rPr lang="en-US" sz="3600" dirty="0" err="1" smtClean="0">
                <a:solidFill>
                  <a:schemeClr val="tx2"/>
                </a:solidFill>
              </a:rPr>
              <a:t>Buczny</a:t>
            </a:r>
            <a:r>
              <a:rPr lang="en-US" sz="3600" dirty="0" smtClean="0">
                <a:solidFill>
                  <a:schemeClr val="tx2"/>
                </a:solidFill>
              </a:rPr>
              <a:t> (8/10/2021)</a:t>
            </a:r>
            <a:endParaRPr lang="en-US" sz="3600" dirty="0">
              <a:solidFill>
                <a:schemeClr val="tx2"/>
              </a:solidFill>
            </a:endParaRPr>
          </a:p>
          <a:p>
            <a:pPr>
              <a:buSzPct val="130000"/>
              <a:buBlip>
                <a:blip r:embed="rId2"/>
              </a:buBlip>
            </a:pPr>
            <a:r>
              <a:rPr lang="en-US" sz="3600" dirty="0" smtClean="0">
                <a:solidFill>
                  <a:schemeClr val="tx2"/>
                </a:solidFill>
              </a:rPr>
              <a:t>Robert Neil Rotter (7/12/2021)</a:t>
            </a:r>
            <a:endParaRPr lang="en-US" sz="3600" dirty="0">
              <a:solidFill>
                <a:schemeClr val="tx2"/>
              </a:solidFill>
            </a:endParaRPr>
          </a:p>
          <a:p>
            <a:pPr>
              <a:buSzPct val="130000"/>
              <a:buBlip>
                <a:blip r:embed="rId2"/>
              </a:buBlip>
            </a:pPr>
            <a:r>
              <a:rPr lang="en-US" sz="3600" dirty="0" smtClean="0">
                <a:solidFill>
                  <a:schemeClr val="tx2"/>
                </a:solidFill>
              </a:rPr>
              <a:t>Irene Stanley </a:t>
            </a:r>
            <a:r>
              <a:rPr lang="en-US" sz="3600" dirty="0" err="1" smtClean="0">
                <a:solidFill>
                  <a:schemeClr val="tx2"/>
                </a:solidFill>
              </a:rPr>
              <a:t>Garver</a:t>
            </a:r>
            <a:r>
              <a:rPr lang="en-US" sz="3600" dirty="0" smtClean="0">
                <a:solidFill>
                  <a:schemeClr val="tx2"/>
                </a:solidFill>
              </a:rPr>
              <a:t> (11/18/2021)</a:t>
            </a:r>
            <a:endParaRPr lang="en-US" sz="3600" dirty="0">
              <a:solidFill>
                <a:schemeClr val="tx2"/>
              </a:solidFill>
            </a:endParaRPr>
          </a:p>
          <a:p>
            <a:pPr marL="0" indent="0">
              <a:buSzPct val="130000"/>
              <a:buNone/>
            </a:pPr>
            <a:endParaRPr lang="en-US" dirty="0">
              <a:solidFill>
                <a:schemeClr val="tx2"/>
              </a:solidFill>
            </a:endParaRPr>
          </a:p>
        </p:txBody>
      </p:sp>
    </p:spTree>
    <p:extLst>
      <p:ext uri="{BB962C8B-B14F-4D97-AF65-F5344CB8AC3E}">
        <p14:creationId xmlns:p14="http://schemas.microsoft.com/office/powerpoint/2010/main" val="3947770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Open </a:t>
            </a:r>
            <a:r>
              <a:rPr lang="en-US" dirty="0" smtClean="0"/>
              <a:t>Q and A</a:t>
            </a:r>
            <a:endParaRPr lang="en-US" dirty="0"/>
          </a:p>
        </p:txBody>
      </p:sp>
      <p:pic>
        <p:nvPicPr>
          <p:cNvPr id="19459" name="Picture 3" descr="C:\Users\Richard Brown\AppData\Local\Microsoft\Windows\Temporary Internet Files\Content.IE5\MPH7LFJ8\MP90031559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676400"/>
            <a:ext cx="6604000" cy="3962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Ballot Results</a:t>
            </a:r>
          </a:p>
        </p:txBody>
      </p:sp>
      <p:sp>
        <p:nvSpPr>
          <p:cNvPr id="16386" name="Content Placeholder 1"/>
          <p:cNvSpPr>
            <a:spLocks noGrp="1"/>
          </p:cNvSpPr>
          <p:nvPr>
            <p:ph idx="1"/>
          </p:nvPr>
        </p:nvSpPr>
        <p:spPr>
          <a:xfrm>
            <a:off x="457200" y="1600200"/>
            <a:ext cx="8229600" cy="4267200"/>
          </a:xfrm>
        </p:spPr>
        <p:txBody>
          <a:bodyPr/>
          <a:lstStyle/>
          <a:p>
            <a:pPr marL="0" indent="0">
              <a:buNone/>
            </a:pPr>
            <a:endParaRPr lang="en-US" altLang="en-US" dirty="0" smtClean="0">
              <a:solidFill>
                <a:schemeClr val="tx2"/>
              </a:solidFill>
            </a:endParaRPr>
          </a:p>
          <a:p>
            <a:pPr marL="0" indent="0">
              <a:buNone/>
            </a:pPr>
            <a:r>
              <a:rPr lang="en-US" altLang="en-US" dirty="0" smtClean="0">
                <a:solidFill>
                  <a:schemeClr val="tx2"/>
                </a:solidFill>
              </a:rPr>
              <a:t>Slate </a:t>
            </a:r>
            <a:r>
              <a:rPr lang="en-US" altLang="en-US" dirty="0">
                <a:solidFill>
                  <a:schemeClr val="tx2"/>
                </a:solidFill>
              </a:rPr>
              <a:t>of New </a:t>
            </a:r>
            <a:r>
              <a:rPr lang="en-US" altLang="en-US" dirty="0" smtClean="0">
                <a:solidFill>
                  <a:schemeClr val="tx2"/>
                </a:solidFill>
              </a:rPr>
              <a:t>Directors </a:t>
            </a:r>
            <a:r>
              <a:rPr lang="en-US" altLang="en-US" dirty="0">
                <a:solidFill>
                  <a:schemeClr val="tx2"/>
                </a:solidFill>
              </a:rPr>
              <a:t>for three year term - </a:t>
            </a:r>
          </a:p>
          <a:p>
            <a:pPr lvl="2"/>
            <a:r>
              <a:rPr lang="en-US" altLang="en-US" dirty="0" smtClean="0">
                <a:solidFill>
                  <a:schemeClr val="tx2"/>
                </a:solidFill>
              </a:rPr>
              <a:t>Steve </a:t>
            </a:r>
            <a:r>
              <a:rPr lang="en-US" altLang="en-US" dirty="0" err="1" smtClean="0">
                <a:solidFill>
                  <a:schemeClr val="tx2"/>
                </a:solidFill>
              </a:rPr>
              <a:t>Wisinski</a:t>
            </a:r>
            <a:endParaRPr lang="en-US" altLang="en-US" dirty="0">
              <a:solidFill>
                <a:schemeClr val="tx2"/>
              </a:solidFill>
            </a:endParaRPr>
          </a:p>
          <a:p>
            <a:pPr lvl="2"/>
            <a:r>
              <a:rPr lang="en-US" altLang="en-US" dirty="0" smtClean="0">
                <a:solidFill>
                  <a:schemeClr val="tx2"/>
                </a:solidFill>
              </a:rPr>
              <a:t>Anne Moller</a:t>
            </a:r>
            <a:endParaRPr lang="en-US" altLang="en-US" dirty="0">
              <a:solidFill>
                <a:schemeClr val="tx2"/>
              </a:solidFill>
            </a:endParaRPr>
          </a:p>
          <a:p>
            <a:pPr lvl="2"/>
            <a:r>
              <a:rPr lang="en-US" altLang="en-US" dirty="0" smtClean="0">
                <a:solidFill>
                  <a:schemeClr val="tx2"/>
                </a:solidFill>
              </a:rPr>
              <a:t>Jamie Bowen</a:t>
            </a:r>
            <a:endParaRPr lang="en-US" altLang="en-US" dirty="0">
              <a:solidFill>
                <a:schemeClr val="tx2"/>
              </a:solidFill>
            </a:endParaRPr>
          </a:p>
          <a:p>
            <a:pPr lvl="1"/>
            <a:endParaRPr lang="en-US" altLang="en-US" dirty="0">
              <a:solidFill>
                <a:schemeClr val="tx2"/>
              </a:solidFill>
            </a:endParaRPr>
          </a:p>
          <a:p>
            <a:pPr marL="0" indent="0">
              <a:buNone/>
            </a:pPr>
            <a:r>
              <a:rPr lang="en-US" altLang="en-US" dirty="0" smtClean="0">
                <a:solidFill>
                  <a:schemeClr val="tx2"/>
                </a:solidFill>
              </a:rPr>
              <a:t>Assess </a:t>
            </a:r>
            <a:r>
              <a:rPr lang="en-US" altLang="en-US" dirty="0">
                <a:solidFill>
                  <a:schemeClr val="tx2"/>
                </a:solidFill>
              </a:rPr>
              <a:t>improved lots at </a:t>
            </a:r>
            <a:r>
              <a:rPr lang="en-US" altLang="en-US" dirty="0" smtClean="0">
                <a:solidFill>
                  <a:schemeClr val="tx2"/>
                </a:solidFill>
              </a:rPr>
              <a:t>$985 </a:t>
            </a:r>
            <a:r>
              <a:rPr lang="en-US" altLang="en-US" dirty="0">
                <a:solidFill>
                  <a:schemeClr val="tx2"/>
                </a:solidFill>
              </a:rPr>
              <a:t>and unimproved lots at </a:t>
            </a:r>
            <a:r>
              <a:rPr lang="en-US" altLang="en-US" dirty="0" smtClean="0">
                <a:solidFill>
                  <a:schemeClr val="tx2"/>
                </a:solidFill>
              </a:rPr>
              <a:t>$488</a:t>
            </a:r>
            <a:endParaRPr lang="en-US" altLang="en-US" dirty="0">
              <a:solidFill>
                <a:schemeClr val="tx2"/>
              </a:solidFill>
            </a:endParaRPr>
          </a:p>
          <a:p>
            <a:endParaRPr lang="en-US" altLang="en-US" dirty="0">
              <a:solidFill>
                <a:schemeClr val="tx2"/>
              </a:solidFill>
            </a:endParaRPr>
          </a:p>
          <a:p>
            <a:pPr marL="0" indent="0">
              <a:buNone/>
            </a:pPr>
            <a:r>
              <a:rPr lang="en-US" altLang="en-US" dirty="0" smtClean="0">
                <a:solidFill>
                  <a:schemeClr val="tx2"/>
                </a:solidFill>
              </a:rPr>
              <a:t>Increase </a:t>
            </a:r>
            <a:r>
              <a:rPr lang="en-US" altLang="en-US" dirty="0">
                <a:solidFill>
                  <a:schemeClr val="tx2"/>
                </a:solidFill>
              </a:rPr>
              <a:t>Construction </a:t>
            </a:r>
            <a:r>
              <a:rPr lang="en-US" altLang="en-US" dirty="0" smtClean="0">
                <a:solidFill>
                  <a:schemeClr val="tx2"/>
                </a:solidFill>
              </a:rPr>
              <a:t>Fees </a:t>
            </a:r>
            <a:r>
              <a:rPr lang="en-US" altLang="en-US" dirty="0">
                <a:solidFill>
                  <a:schemeClr val="tx2"/>
                </a:solidFill>
              </a:rPr>
              <a:t>for new construction </a:t>
            </a:r>
            <a:r>
              <a:rPr lang="en-US" altLang="en-US" dirty="0" smtClean="0">
                <a:solidFill>
                  <a:schemeClr val="tx2"/>
                </a:solidFill>
              </a:rPr>
              <a:t>to $5000</a:t>
            </a:r>
            <a:endParaRPr lang="en-US" altLang="en-US"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Special Board Members</a:t>
            </a:r>
            <a:endParaRPr lang="en-US" dirty="0"/>
          </a:p>
        </p:txBody>
      </p:sp>
      <p:sp>
        <p:nvSpPr>
          <p:cNvPr id="3" name="Content Placeholder 2"/>
          <p:cNvSpPr>
            <a:spLocks noGrp="1"/>
          </p:cNvSpPr>
          <p:nvPr>
            <p:ph idx="1"/>
          </p:nvPr>
        </p:nvSpPr>
        <p:spPr>
          <a:xfrm>
            <a:off x="457200" y="1600200"/>
            <a:ext cx="8229600" cy="4038600"/>
          </a:xfrm>
        </p:spPr>
        <p:txBody>
          <a:bodyPr/>
          <a:lstStyle/>
          <a:p>
            <a:pPr marL="182880" lvl="1"/>
            <a:r>
              <a:rPr lang="en-US" altLang="en-US" dirty="0" smtClean="0">
                <a:solidFill>
                  <a:schemeClr val="tx2"/>
                </a:solidFill>
              </a:rPr>
              <a:t>We say farewell to three Board Members, who have completed their term on the Board. On behalf of us all I wish to thank each of them for their dedication and support of our POA.</a:t>
            </a:r>
          </a:p>
          <a:p>
            <a:pPr marL="182880" lvl="1"/>
            <a:endParaRPr lang="en-US" altLang="en-US" dirty="0" smtClean="0">
              <a:solidFill>
                <a:schemeClr val="tx2"/>
              </a:solidFill>
            </a:endParaRPr>
          </a:p>
          <a:p>
            <a:pPr marL="182880" lvl="1"/>
            <a:endParaRPr lang="en-US" altLang="en-US" dirty="0" smtClean="0">
              <a:solidFill>
                <a:schemeClr val="tx2"/>
              </a:solidFill>
            </a:endParaRPr>
          </a:p>
          <a:p>
            <a:pPr marL="182880" lvl="1"/>
            <a:r>
              <a:rPr lang="en-US" altLang="en-US" dirty="0" smtClean="0">
                <a:solidFill>
                  <a:schemeClr val="tx2"/>
                </a:solidFill>
              </a:rPr>
              <a:t>Robert </a:t>
            </a:r>
            <a:r>
              <a:rPr lang="en-US" altLang="en-US" dirty="0" err="1" smtClean="0">
                <a:solidFill>
                  <a:schemeClr val="tx2"/>
                </a:solidFill>
              </a:rPr>
              <a:t>Dykeman</a:t>
            </a:r>
            <a:endParaRPr lang="en-US" altLang="en-US" dirty="0" smtClean="0">
              <a:solidFill>
                <a:schemeClr val="tx2"/>
              </a:solidFill>
            </a:endParaRPr>
          </a:p>
          <a:p>
            <a:pPr marL="182880" lvl="1"/>
            <a:endParaRPr lang="en-US" altLang="en-US" dirty="0" smtClean="0">
              <a:solidFill>
                <a:schemeClr val="tx2"/>
              </a:solidFill>
            </a:endParaRPr>
          </a:p>
          <a:p>
            <a:pPr marL="182880" lvl="1"/>
            <a:r>
              <a:rPr lang="en-US" altLang="en-US" dirty="0" smtClean="0">
                <a:solidFill>
                  <a:schemeClr val="tx2"/>
                </a:solidFill>
              </a:rPr>
              <a:t>Bernadette Russell</a:t>
            </a:r>
          </a:p>
          <a:p>
            <a:pPr marL="182880" lvl="1"/>
            <a:endParaRPr lang="en-US" altLang="en-US" dirty="0" smtClean="0">
              <a:solidFill>
                <a:schemeClr val="tx2"/>
              </a:solidFill>
            </a:endParaRPr>
          </a:p>
          <a:p>
            <a:pPr marL="182880" lvl="1"/>
            <a:r>
              <a:rPr lang="en-US" altLang="en-US" dirty="0" smtClean="0">
                <a:solidFill>
                  <a:schemeClr val="tx2"/>
                </a:solidFill>
              </a:rPr>
              <a:t>Sara Napier</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     Woodmere-Trentwood Statements</a:t>
            </a:r>
            <a:endParaRPr lang="en-US" dirty="0"/>
          </a:p>
        </p:txBody>
      </p:sp>
      <p:sp>
        <p:nvSpPr>
          <p:cNvPr id="8194" name="Content Placeholder 1"/>
          <p:cNvSpPr>
            <a:spLocks noGrp="1"/>
          </p:cNvSpPr>
          <p:nvPr>
            <p:ph idx="1"/>
          </p:nvPr>
        </p:nvSpPr>
        <p:spPr/>
        <p:txBody>
          <a:bodyPr/>
          <a:lstStyle/>
          <a:p>
            <a:pPr marL="0" indent="0">
              <a:buNone/>
            </a:pPr>
            <a:r>
              <a:rPr lang="en-US" dirty="0">
                <a:solidFill>
                  <a:schemeClr val="tx2"/>
                </a:solidFill>
              </a:rPr>
              <a:t>Vision</a:t>
            </a:r>
          </a:p>
          <a:p>
            <a:pPr lvl="1"/>
            <a:r>
              <a:rPr lang="en-US" dirty="0">
                <a:solidFill>
                  <a:schemeClr val="tx2"/>
                </a:solidFill>
              </a:rPr>
              <a:t>Woodmere-Trentwood strives to be a caring, safe and vital community of quality homes in a wooded setting.</a:t>
            </a:r>
          </a:p>
          <a:p>
            <a:pPr marL="0" indent="0">
              <a:buNone/>
            </a:pPr>
            <a:r>
              <a:rPr lang="en-US" dirty="0">
                <a:solidFill>
                  <a:schemeClr val="tx2"/>
                </a:solidFill>
              </a:rPr>
              <a:t>Mission</a:t>
            </a:r>
          </a:p>
          <a:p>
            <a:pPr lvl="1"/>
            <a:r>
              <a:rPr lang="en-US" dirty="0">
                <a:solidFill>
                  <a:schemeClr val="tx2"/>
                </a:solidFill>
              </a:rPr>
              <a:t>Woodmere-Trentwood POA strives to foster a caring culture where neighbors are considerate and help each other. We preserve and enhance our recreational facilities, roads and common areas in a financially sustainable manner.</a:t>
            </a:r>
          </a:p>
          <a:p>
            <a:pPr lvl="1"/>
            <a:r>
              <a:rPr lang="en-US" dirty="0">
                <a:solidFill>
                  <a:schemeClr val="tx2"/>
                </a:solidFill>
              </a:rPr>
              <a:t>Woodmere-Trentwood residents make significant contributions to enhance the quality of life in the greater Carolina Trace community.</a:t>
            </a:r>
            <a:br>
              <a:rPr lang="en-US" dirty="0">
                <a:solidFill>
                  <a:schemeClr val="tx2"/>
                </a:solidFill>
              </a:rPr>
            </a:br>
            <a:endParaRPr lang="en-US" altLang="en-US"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Meeting </a:t>
            </a:r>
            <a:r>
              <a:rPr lang="en-US" dirty="0" smtClean="0"/>
              <a:t>Agenda</a:t>
            </a:r>
            <a:endParaRPr lang="en-US" dirty="0"/>
          </a:p>
        </p:txBody>
      </p:sp>
      <p:sp>
        <p:nvSpPr>
          <p:cNvPr id="9218" name="Content Placeholder 1"/>
          <p:cNvSpPr>
            <a:spLocks noGrp="1"/>
          </p:cNvSpPr>
          <p:nvPr>
            <p:ph idx="1"/>
          </p:nvPr>
        </p:nvSpPr>
        <p:spPr>
          <a:xfrm>
            <a:off x="457200" y="1600200"/>
            <a:ext cx="8229600" cy="4495800"/>
          </a:xfrm>
        </p:spPr>
        <p:txBody>
          <a:bodyPr>
            <a:normAutofit lnSpcReduction="10000"/>
          </a:bodyPr>
          <a:lstStyle/>
          <a:p>
            <a:endParaRPr lang="en-US" altLang="en-US" dirty="0">
              <a:solidFill>
                <a:schemeClr val="tx2"/>
              </a:solidFill>
            </a:endParaRPr>
          </a:p>
          <a:p>
            <a:r>
              <a:rPr lang="en-US" altLang="en-US" dirty="0">
                <a:solidFill>
                  <a:schemeClr val="tx2"/>
                </a:solidFill>
              </a:rPr>
              <a:t>Approval of </a:t>
            </a:r>
            <a:r>
              <a:rPr lang="en-US" altLang="en-US" dirty="0" smtClean="0">
                <a:solidFill>
                  <a:schemeClr val="tx2"/>
                </a:solidFill>
              </a:rPr>
              <a:t>2021 </a:t>
            </a:r>
            <a:r>
              <a:rPr lang="en-US" altLang="en-US" dirty="0">
                <a:solidFill>
                  <a:schemeClr val="tx2"/>
                </a:solidFill>
              </a:rPr>
              <a:t>Meeting Minutes</a:t>
            </a:r>
          </a:p>
          <a:p>
            <a:r>
              <a:rPr lang="en-US" altLang="en-US" dirty="0">
                <a:solidFill>
                  <a:schemeClr val="tx2"/>
                </a:solidFill>
              </a:rPr>
              <a:t>Introduction of </a:t>
            </a:r>
            <a:r>
              <a:rPr lang="en-US" altLang="en-US" dirty="0" smtClean="0">
                <a:solidFill>
                  <a:schemeClr val="tx2"/>
                </a:solidFill>
              </a:rPr>
              <a:t>2022 </a:t>
            </a:r>
            <a:r>
              <a:rPr lang="en-US" altLang="en-US" dirty="0">
                <a:solidFill>
                  <a:schemeClr val="tx2"/>
                </a:solidFill>
              </a:rPr>
              <a:t>Board </a:t>
            </a:r>
            <a:r>
              <a:rPr lang="en-US" altLang="en-US" dirty="0" smtClean="0">
                <a:solidFill>
                  <a:schemeClr val="tx2"/>
                </a:solidFill>
              </a:rPr>
              <a:t>Members and Volunteers</a:t>
            </a:r>
          </a:p>
          <a:p>
            <a:r>
              <a:rPr lang="en-US" altLang="en-US" dirty="0" smtClean="0">
                <a:solidFill>
                  <a:schemeClr val="tx2"/>
                </a:solidFill>
              </a:rPr>
              <a:t>Goals </a:t>
            </a:r>
            <a:r>
              <a:rPr lang="en-US" altLang="en-US" dirty="0">
                <a:solidFill>
                  <a:schemeClr val="tx2"/>
                </a:solidFill>
              </a:rPr>
              <a:t>and </a:t>
            </a:r>
            <a:r>
              <a:rPr lang="en-US" altLang="en-US" dirty="0" smtClean="0">
                <a:solidFill>
                  <a:schemeClr val="tx2"/>
                </a:solidFill>
              </a:rPr>
              <a:t>Accomplishments</a:t>
            </a:r>
            <a:endParaRPr lang="en-US" altLang="en-US" dirty="0">
              <a:solidFill>
                <a:schemeClr val="tx2"/>
              </a:solidFill>
            </a:endParaRPr>
          </a:p>
          <a:p>
            <a:r>
              <a:rPr lang="en-US" altLang="en-US" dirty="0">
                <a:solidFill>
                  <a:schemeClr val="tx2"/>
                </a:solidFill>
              </a:rPr>
              <a:t>Roads and Grounds </a:t>
            </a:r>
            <a:r>
              <a:rPr lang="en-US" altLang="en-US" dirty="0" smtClean="0">
                <a:solidFill>
                  <a:schemeClr val="tx2"/>
                </a:solidFill>
              </a:rPr>
              <a:t>Update </a:t>
            </a:r>
          </a:p>
          <a:p>
            <a:r>
              <a:rPr lang="en-US" altLang="en-US" dirty="0" smtClean="0">
                <a:solidFill>
                  <a:schemeClr val="tx2"/>
                </a:solidFill>
              </a:rPr>
              <a:t>New Board Members  </a:t>
            </a:r>
            <a:endParaRPr lang="en-US" altLang="en-US" dirty="0">
              <a:solidFill>
                <a:schemeClr val="tx2"/>
              </a:solidFill>
            </a:endParaRPr>
          </a:p>
          <a:p>
            <a:r>
              <a:rPr lang="en-US" altLang="en-US" dirty="0">
                <a:solidFill>
                  <a:schemeClr val="tx2"/>
                </a:solidFill>
              </a:rPr>
              <a:t>CTA </a:t>
            </a:r>
            <a:r>
              <a:rPr lang="en-US" altLang="en-US" dirty="0" smtClean="0">
                <a:solidFill>
                  <a:schemeClr val="tx2"/>
                </a:solidFill>
              </a:rPr>
              <a:t>and POA Assessments</a:t>
            </a:r>
            <a:endParaRPr lang="en-US" altLang="en-US" dirty="0">
              <a:solidFill>
                <a:schemeClr val="tx2"/>
              </a:solidFill>
            </a:endParaRPr>
          </a:p>
          <a:p>
            <a:r>
              <a:rPr lang="en-US" altLang="en-US" dirty="0">
                <a:solidFill>
                  <a:schemeClr val="tx2"/>
                </a:solidFill>
              </a:rPr>
              <a:t>Financial Status &amp; </a:t>
            </a:r>
            <a:r>
              <a:rPr lang="en-US" altLang="en-US" dirty="0" smtClean="0">
                <a:solidFill>
                  <a:schemeClr val="tx2"/>
                </a:solidFill>
              </a:rPr>
              <a:t>2022 </a:t>
            </a:r>
            <a:r>
              <a:rPr lang="en-US" altLang="en-US" dirty="0">
                <a:solidFill>
                  <a:schemeClr val="tx2"/>
                </a:solidFill>
              </a:rPr>
              <a:t>Budget</a:t>
            </a:r>
          </a:p>
          <a:p>
            <a:r>
              <a:rPr lang="en-US" altLang="en-US" dirty="0" smtClean="0">
                <a:solidFill>
                  <a:schemeClr val="tx2"/>
                </a:solidFill>
              </a:rPr>
              <a:t>Ballot Counting and Open Question and Answer</a:t>
            </a:r>
          </a:p>
          <a:p>
            <a:r>
              <a:rPr lang="en-US" altLang="en-US" dirty="0" smtClean="0">
                <a:solidFill>
                  <a:schemeClr val="tx2"/>
                </a:solidFill>
              </a:rPr>
              <a:t>Ballot Results</a:t>
            </a:r>
          </a:p>
          <a:p>
            <a:r>
              <a:rPr lang="en-US" altLang="en-US" dirty="0" smtClean="0">
                <a:solidFill>
                  <a:schemeClr val="tx2"/>
                </a:solidFill>
              </a:rPr>
              <a:t>Thank you</a:t>
            </a:r>
            <a:endParaRPr lang="en-US" altLang="en-US" dirty="0">
              <a:solidFill>
                <a:schemeClr val="tx2"/>
              </a:solidFill>
            </a:endParaRPr>
          </a:p>
        </p:txBody>
      </p:sp>
    </p:spTree>
    <p:extLst>
      <p:ext uri="{BB962C8B-B14F-4D97-AF65-F5344CB8AC3E}">
        <p14:creationId xmlns:p14="http://schemas.microsoft.com/office/powerpoint/2010/main" val="2238670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t>Current Volunteer Board Members</a:t>
            </a:r>
            <a:endParaRPr lang="en-US" b="1" dirty="0"/>
          </a:p>
        </p:txBody>
      </p:sp>
      <p:sp>
        <p:nvSpPr>
          <p:cNvPr id="17410" name="Content Placeholder 1"/>
          <p:cNvSpPr>
            <a:spLocks noGrp="1"/>
          </p:cNvSpPr>
          <p:nvPr>
            <p:ph idx="1"/>
          </p:nvPr>
        </p:nvSpPr>
        <p:spPr>
          <a:xfrm>
            <a:off x="457200" y="1600200"/>
            <a:ext cx="8229600" cy="4267200"/>
          </a:xfrm>
        </p:spPr>
        <p:txBody>
          <a:bodyPr>
            <a:normAutofit/>
          </a:bodyPr>
          <a:lstStyle/>
          <a:p>
            <a:r>
              <a:rPr lang="en-US" altLang="en-US" dirty="0" smtClean="0">
                <a:solidFill>
                  <a:schemeClr val="tx2"/>
                </a:solidFill>
              </a:rPr>
              <a:t>Our </a:t>
            </a:r>
            <a:r>
              <a:rPr lang="en-US" altLang="en-US" dirty="0">
                <a:solidFill>
                  <a:schemeClr val="tx2"/>
                </a:solidFill>
              </a:rPr>
              <a:t>community is </a:t>
            </a:r>
            <a:r>
              <a:rPr lang="en-US" altLang="en-US" dirty="0" smtClean="0">
                <a:solidFill>
                  <a:schemeClr val="tx2"/>
                </a:solidFill>
              </a:rPr>
              <a:t>governed and supported </a:t>
            </a:r>
            <a:r>
              <a:rPr lang="en-US" altLang="en-US" dirty="0">
                <a:solidFill>
                  <a:schemeClr val="tx2"/>
                </a:solidFill>
              </a:rPr>
              <a:t>by </a:t>
            </a:r>
            <a:r>
              <a:rPr lang="en-US" altLang="en-US" dirty="0" smtClean="0">
                <a:solidFill>
                  <a:schemeClr val="tx2"/>
                </a:solidFill>
              </a:rPr>
              <a:t>individuals </a:t>
            </a:r>
            <a:r>
              <a:rPr lang="en-US" altLang="en-US" dirty="0">
                <a:solidFill>
                  <a:schemeClr val="tx2"/>
                </a:solidFill>
              </a:rPr>
              <a:t>who </a:t>
            </a:r>
            <a:r>
              <a:rPr lang="en-US" altLang="en-US" dirty="0" smtClean="0">
                <a:solidFill>
                  <a:schemeClr val="tx2"/>
                </a:solidFill>
              </a:rPr>
              <a:t>volunteer </a:t>
            </a:r>
            <a:r>
              <a:rPr lang="en-US" altLang="en-US" dirty="0">
                <a:solidFill>
                  <a:schemeClr val="tx2"/>
                </a:solidFill>
              </a:rPr>
              <a:t>to participate as Board </a:t>
            </a:r>
            <a:r>
              <a:rPr lang="en-US" altLang="en-US" dirty="0" smtClean="0">
                <a:solidFill>
                  <a:schemeClr val="tx2"/>
                </a:solidFill>
              </a:rPr>
              <a:t>Members</a:t>
            </a:r>
          </a:p>
          <a:p>
            <a:pPr lvl="3"/>
            <a:r>
              <a:rPr lang="en-US" altLang="en-US" dirty="0" smtClean="0">
                <a:solidFill>
                  <a:schemeClr val="tx2"/>
                </a:solidFill>
              </a:rPr>
              <a:t>Jim Boone</a:t>
            </a:r>
          </a:p>
          <a:p>
            <a:pPr lvl="3"/>
            <a:r>
              <a:rPr lang="en-US" altLang="en-US" dirty="0" smtClean="0">
                <a:solidFill>
                  <a:schemeClr val="tx2"/>
                </a:solidFill>
              </a:rPr>
              <a:t>Jaime Bowen</a:t>
            </a:r>
          </a:p>
          <a:p>
            <a:pPr lvl="3"/>
            <a:r>
              <a:rPr lang="en-US" altLang="en-US" dirty="0" smtClean="0">
                <a:solidFill>
                  <a:schemeClr val="tx2"/>
                </a:solidFill>
              </a:rPr>
              <a:t>Bob Dykeman</a:t>
            </a:r>
          </a:p>
          <a:p>
            <a:pPr lvl="3"/>
            <a:r>
              <a:rPr lang="en-US" altLang="en-US" dirty="0" smtClean="0">
                <a:solidFill>
                  <a:schemeClr val="tx2"/>
                </a:solidFill>
              </a:rPr>
              <a:t>Nancy </a:t>
            </a:r>
            <a:r>
              <a:rPr lang="en-US" altLang="en-US" dirty="0" err="1" smtClean="0">
                <a:solidFill>
                  <a:schemeClr val="tx2"/>
                </a:solidFill>
              </a:rPr>
              <a:t>Pawloski</a:t>
            </a:r>
            <a:endParaRPr lang="en-US" altLang="en-US" dirty="0" smtClean="0">
              <a:solidFill>
                <a:schemeClr val="tx2"/>
              </a:solidFill>
            </a:endParaRPr>
          </a:p>
          <a:p>
            <a:pPr lvl="3"/>
            <a:r>
              <a:rPr lang="en-US" altLang="en-US" dirty="0" smtClean="0">
                <a:solidFill>
                  <a:schemeClr val="tx2"/>
                </a:solidFill>
              </a:rPr>
              <a:t>Sara Napier</a:t>
            </a:r>
          </a:p>
          <a:p>
            <a:pPr lvl="3"/>
            <a:r>
              <a:rPr lang="en-US" altLang="en-US" dirty="0" smtClean="0">
                <a:solidFill>
                  <a:schemeClr val="tx2"/>
                </a:solidFill>
              </a:rPr>
              <a:t>Bernadette Russell</a:t>
            </a:r>
          </a:p>
          <a:p>
            <a:pPr lvl="3"/>
            <a:r>
              <a:rPr lang="en-US" altLang="en-US" dirty="0" smtClean="0">
                <a:solidFill>
                  <a:schemeClr val="tx2"/>
                </a:solidFill>
              </a:rPr>
              <a:t>Karen Scheidegger</a:t>
            </a:r>
          </a:p>
          <a:p>
            <a:pPr lvl="3"/>
            <a:r>
              <a:rPr lang="en-US" altLang="en-US" dirty="0" smtClean="0">
                <a:solidFill>
                  <a:schemeClr val="tx2"/>
                </a:solidFill>
              </a:rPr>
              <a:t>Casey Stewart</a:t>
            </a:r>
          </a:p>
          <a:p>
            <a:pPr lvl="3"/>
            <a:r>
              <a:rPr lang="en-US" altLang="en-US" dirty="0" smtClean="0">
                <a:solidFill>
                  <a:schemeClr val="tx2"/>
                </a:solidFill>
              </a:rPr>
              <a:t>Ben Perez</a:t>
            </a:r>
          </a:p>
          <a:p>
            <a:r>
              <a:rPr lang="en-US" altLang="en-US" sz="2400" dirty="0" smtClean="0">
                <a:solidFill>
                  <a:schemeClr val="tx2"/>
                </a:solidFill>
              </a:rPr>
              <a:t>Board Committees are made up of volunteers who are interested in working in various areas and on projects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Residential </a:t>
            </a:r>
            <a:r>
              <a:rPr lang="en-US" dirty="0"/>
              <a:t>Goals &amp; </a:t>
            </a:r>
            <a:r>
              <a:rPr lang="en-US" dirty="0" smtClean="0"/>
              <a:t>Accomplishments - 2021</a:t>
            </a:r>
            <a:endParaRPr lang="en-US" dirty="0"/>
          </a:p>
        </p:txBody>
      </p:sp>
      <p:sp>
        <p:nvSpPr>
          <p:cNvPr id="4" name="Rectangle 3"/>
          <p:cNvSpPr/>
          <p:nvPr/>
        </p:nvSpPr>
        <p:spPr>
          <a:xfrm>
            <a:off x="609600" y="1371601"/>
            <a:ext cx="7924800" cy="5257800"/>
          </a:xfrm>
          <a:prstGeom prst="rect">
            <a:avLst/>
          </a:prstGeom>
        </p:spPr>
        <p:txBody>
          <a:bodyPr vert="horz" lIns="91440" tIns="45720" rIns="91440" bIns="45720" rtlCol="0">
            <a:normAutofit fontScale="92500" lnSpcReduction="10000"/>
          </a:bodyPr>
          <a:lstStyle/>
          <a:p>
            <a:pPr>
              <a:spcBef>
                <a:spcPct val="20000"/>
              </a:spcBef>
              <a:buClr>
                <a:schemeClr val="accent1"/>
              </a:buClr>
              <a:buSzPct val="85000"/>
            </a:pPr>
            <a:r>
              <a:rPr lang="en-US" b="1" dirty="0">
                <a:solidFill>
                  <a:schemeClr val="tx2"/>
                </a:solidFill>
                <a:latin typeface="+mn-lt"/>
                <a:cs typeface="+mn-cs"/>
              </a:rPr>
              <a:t>Communication</a:t>
            </a:r>
            <a:r>
              <a:rPr lang="en-US" dirty="0">
                <a:solidFill>
                  <a:schemeClr val="tx2"/>
                </a:solidFill>
                <a:latin typeface="+mn-lt"/>
                <a:cs typeface="+mn-cs"/>
              </a:rPr>
              <a:t> - maintain an informed community through website and print materials </a:t>
            </a:r>
          </a:p>
          <a:p>
            <a:pPr lvl="1" indent="-182880">
              <a:spcBef>
                <a:spcPct val="20000"/>
              </a:spcBef>
              <a:buClr>
                <a:schemeClr val="accent1"/>
              </a:buClr>
              <a:buSzPct val="85000"/>
              <a:buFont typeface="Arial" pitchFamily="34" charset="0"/>
              <a:buChar char="•"/>
            </a:pPr>
            <a:r>
              <a:rPr lang="en-US" sz="1600" dirty="0">
                <a:solidFill>
                  <a:schemeClr val="tx2"/>
                </a:solidFill>
                <a:latin typeface="+mn-lt"/>
                <a:cs typeface="+mn-cs"/>
              </a:rPr>
              <a:t>www.woodmere-trentwood.com</a:t>
            </a:r>
          </a:p>
          <a:p>
            <a:pPr lvl="1" indent="-182880">
              <a:spcBef>
                <a:spcPct val="20000"/>
              </a:spcBef>
              <a:buClr>
                <a:schemeClr val="accent1"/>
              </a:buClr>
              <a:buSzPct val="85000"/>
              <a:buFont typeface="Arial" pitchFamily="34" charset="0"/>
              <a:buChar char="•"/>
            </a:pPr>
            <a:r>
              <a:rPr lang="en-US" sz="1600" dirty="0">
                <a:solidFill>
                  <a:schemeClr val="tx2"/>
                </a:solidFill>
                <a:latin typeface="+mn-lt"/>
                <a:cs typeface="+mn-cs"/>
              </a:rPr>
              <a:t>Bi-annual Newswire</a:t>
            </a:r>
          </a:p>
          <a:p>
            <a:pPr lvl="1" indent="-182880">
              <a:spcBef>
                <a:spcPct val="20000"/>
              </a:spcBef>
              <a:buClr>
                <a:schemeClr val="accent1"/>
              </a:buClr>
              <a:buSzPct val="85000"/>
              <a:buFont typeface="Arial" pitchFamily="34" charset="0"/>
              <a:buChar char="•"/>
            </a:pPr>
            <a:r>
              <a:rPr lang="en-US" sz="1600" dirty="0">
                <a:solidFill>
                  <a:schemeClr val="tx2"/>
                </a:solidFill>
                <a:latin typeface="+mn-lt"/>
                <a:cs typeface="+mn-cs"/>
              </a:rPr>
              <a:t>Email blasts</a:t>
            </a:r>
          </a:p>
          <a:p>
            <a:pPr lvl="1" indent="-182880">
              <a:spcBef>
                <a:spcPct val="20000"/>
              </a:spcBef>
              <a:buClr>
                <a:schemeClr val="accent1"/>
              </a:buClr>
              <a:buSzPct val="85000"/>
              <a:buFont typeface="Arial" pitchFamily="34" charset="0"/>
              <a:buChar char="•"/>
            </a:pPr>
            <a:r>
              <a:rPr lang="en-US" sz="1600" dirty="0">
                <a:solidFill>
                  <a:schemeClr val="tx2"/>
                </a:solidFill>
                <a:latin typeface="+mn-lt"/>
                <a:cs typeface="+mn-cs"/>
              </a:rPr>
              <a:t>Published minutes on </a:t>
            </a:r>
            <a:r>
              <a:rPr lang="en-US" sz="1600" dirty="0" smtClean="0">
                <a:solidFill>
                  <a:schemeClr val="tx2"/>
                </a:solidFill>
                <a:latin typeface="+mn-lt"/>
                <a:cs typeface="+mn-cs"/>
              </a:rPr>
              <a:t>website</a:t>
            </a:r>
          </a:p>
          <a:p>
            <a:pPr lvl="1" indent="-182880">
              <a:spcBef>
                <a:spcPct val="20000"/>
              </a:spcBef>
              <a:buClr>
                <a:schemeClr val="accent1"/>
              </a:buClr>
              <a:buSzPct val="85000"/>
              <a:buFont typeface="Arial" pitchFamily="34" charset="0"/>
              <a:buChar char="•"/>
            </a:pPr>
            <a:r>
              <a:rPr lang="en-US" sz="1600" dirty="0" smtClean="0">
                <a:solidFill>
                  <a:schemeClr val="tx2"/>
                </a:solidFill>
                <a:latin typeface="+mn-lt"/>
                <a:cs typeface="+mn-cs"/>
              </a:rPr>
              <a:t>Woodmere-</a:t>
            </a:r>
            <a:r>
              <a:rPr lang="en-US" sz="1600" dirty="0" err="1" smtClean="0">
                <a:solidFill>
                  <a:schemeClr val="tx2"/>
                </a:solidFill>
                <a:latin typeface="+mn-lt"/>
                <a:cs typeface="+mn-cs"/>
              </a:rPr>
              <a:t>Trentwood</a:t>
            </a:r>
            <a:r>
              <a:rPr lang="en-US" sz="1600" dirty="0" smtClean="0">
                <a:solidFill>
                  <a:schemeClr val="tx2"/>
                </a:solidFill>
                <a:latin typeface="+mn-lt"/>
                <a:cs typeface="+mn-cs"/>
              </a:rPr>
              <a:t> Facebook page</a:t>
            </a:r>
          </a:p>
          <a:p>
            <a:pPr lvl="1" indent="-182880">
              <a:spcBef>
                <a:spcPct val="20000"/>
              </a:spcBef>
              <a:buClr>
                <a:schemeClr val="accent1"/>
              </a:buClr>
              <a:buSzPct val="85000"/>
              <a:buFont typeface="Arial" pitchFamily="34" charset="0"/>
              <a:buChar char="•"/>
            </a:pPr>
            <a:r>
              <a:rPr lang="en-US" sz="1600" dirty="0" smtClean="0">
                <a:solidFill>
                  <a:schemeClr val="tx2"/>
                </a:solidFill>
                <a:latin typeface="+mn-lt"/>
                <a:cs typeface="+mn-cs"/>
              </a:rPr>
              <a:t>Sandwich Board-New</a:t>
            </a:r>
            <a:r>
              <a:rPr lang="en-US" sz="1600" dirty="0">
                <a:solidFill>
                  <a:schemeClr val="tx2"/>
                </a:solidFill>
                <a:latin typeface="+mn-lt"/>
                <a:cs typeface="+mn-cs"/>
              </a:rPr>
              <a:t/>
            </a:r>
            <a:br>
              <a:rPr lang="en-US" sz="1600" dirty="0">
                <a:solidFill>
                  <a:schemeClr val="tx2"/>
                </a:solidFill>
                <a:latin typeface="+mn-lt"/>
                <a:cs typeface="+mn-cs"/>
              </a:rPr>
            </a:br>
            <a:r>
              <a:rPr lang="en-US" sz="1600" dirty="0">
                <a:solidFill>
                  <a:schemeClr val="tx2"/>
                </a:solidFill>
                <a:latin typeface="+mn-lt"/>
                <a:cs typeface="+mn-cs"/>
              </a:rPr>
              <a:t>	                   </a:t>
            </a:r>
          </a:p>
          <a:p>
            <a:pPr>
              <a:spcBef>
                <a:spcPct val="20000"/>
              </a:spcBef>
              <a:buClr>
                <a:schemeClr val="accent1"/>
              </a:buClr>
              <a:buSzPct val="85000"/>
            </a:pPr>
            <a:r>
              <a:rPr lang="en-US" b="1" dirty="0">
                <a:solidFill>
                  <a:schemeClr val="tx2"/>
                </a:solidFill>
                <a:latin typeface="+mn-lt"/>
                <a:cs typeface="+mn-cs"/>
              </a:rPr>
              <a:t>Recreation</a:t>
            </a:r>
            <a:r>
              <a:rPr lang="en-US" dirty="0">
                <a:solidFill>
                  <a:schemeClr val="tx2"/>
                </a:solidFill>
                <a:latin typeface="+mn-lt"/>
                <a:cs typeface="+mn-cs"/>
              </a:rPr>
              <a:t> - preserve and maintain facilities for residents to enjoy outdoor activities</a:t>
            </a:r>
          </a:p>
          <a:p>
            <a:pPr marL="560070" lvl="1" indent="-285750">
              <a:spcBef>
                <a:spcPct val="20000"/>
              </a:spcBef>
              <a:buClr>
                <a:schemeClr val="accent1"/>
              </a:buClr>
              <a:buSzPct val="85000"/>
              <a:buFont typeface="Wingdings" pitchFamily="2" charset="2"/>
              <a:buChar char="§"/>
            </a:pPr>
            <a:r>
              <a:rPr lang="en-US" sz="1600" dirty="0" smtClean="0">
                <a:solidFill>
                  <a:schemeClr val="tx2"/>
                </a:solidFill>
                <a:latin typeface="+mn-lt"/>
                <a:cs typeface="+mn-cs"/>
              </a:rPr>
              <a:t>Pool opened all season (2021)</a:t>
            </a:r>
          </a:p>
          <a:p>
            <a:pPr marL="560070" lvl="1" indent="-285750">
              <a:spcBef>
                <a:spcPct val="20000"/>
              </a:spcBef>
              <a:buClr>
                <a:schemeClr val="accent1"/>
              </a:buClr>
              <a:buSzPct val="85000"/>
              <a:buFont typeface="Wingdings" pitchFamily="2" charset="2"/>
              <a:buChar char="§"/>
            </a:pPr>
            <a:r>
              <a:rPr lang="en-US" sz="1600" dirty="0" smtClean="0">
                <a:solidFill>
                  <a:schemeClr val="tx2"/>
                </a:solidFill>
                <a:latin typeface="+mn-lt"/>
                <a:cs typeface="+mn-cs"/>
              </a:rPr>
              <a:t>Repairs to pool deck ,bathrooms and gutters</a:t>
            </a:r>
          </a:p>
          <a:p>
            <a:pPr marL="560070" lvl="1" indent="-285750">
              <a:spcBef>
                <a:spcPct val="20000"/>
              </a:spcBef>
              <a:buClr>
                <a:schemeClr val="accent1"/>
              </a:buClr>
              <a:buSzPct val="85000"/>
              <a:buFont typeface="Wingdings" pitchFamily="2" charset="2"/>
              <a:buChar char="§"/>
            </a:pPr>
            <a:r>
              <a:rPr lang="en-US" sz="1600" dirty="0" smtClean="0">
                <a:solidFill>
                  <a:schemeClr val="tx2"/>
                </a:solidFill>
                <a:latin typeface="+mn-lt"/>
                <a:cs typeface="+mn-cs"/>
              </a:rPr>
              <a:t>Repairs to electrical panel pump room</a:t>
            </a:r>
          </a:p>
          <a:p>
            <a:pPr marL="560070" lvl="1" indent="-285750">
              <a:spcBef>
                <a:spcPct val="20000"/>
              </a:spcBef>
              <a:buClr>
                <a:schemeClr val="accent1"/>
              </a:buClr>
              <a:buSzPct val="85000"/>
              <a:buFont typeface="Wingdings" pitchFamily="2" charset="2"/>
              <a:buChar char="§"/>
            </a:pPr>
            <a:r>
              <a:rPr lang="en-US" sz="1600" dirty="0" smtClean="0">
                <a:solidFill>
                  <a:schemeClr val="tx2"/>
                </a:solidFill>
                <a:latin typeface="+mn-lt"/>
                <a:cs typeface="+mn-cs"/>
              </a:rPr>
              <a:t>Furniture replacement</a:t>
            </a:r>
          </a:p>
          <a:p>
            <a:pPr marL="560070" lvl="1" indent="-285750">
              <a:spcBef>
                <a:spcPct val="20000"/>
              </a:spcBef>
              <a:buClr>
                <a:schemeClr val="accent1"/>
              </a:buClr>
              <a:buSzPct val="85000"/>
              <a:buFont typeface="Wingdings" pitchFamily="2" charset="2"/>
              <a:buChar char="§"/>
            </a:pPr>
            <a:r>
              <a:rPr lang="en-US" sz="1600" dirty="0" smtClean="0">
                <a:solidFill>
                  <a:schemeClr val="tx2"/>
                </a:solidFill>
                <a:latin typeface="+mn-lt"/>
                <a:cs typeface="+mn-cs"/>
              </a:rPr>
              <a:t>Tennis Court resurface or repair</a:t>
            </a:r>
          </a:p>
          <a:p>
            <a:pPr marL="274320" lvl="1">
              <a:spcBef>
                <a:spcPct val="20000"/>
              </a:spcBef>
              <a:buClr>
                <a:schemeClr val="accent1"/>
              </a:buClr>
              <a:buSzPct val="85000"/>
            </a:pPr>
            <a:endParaRPr lang="en-US" sz="1600" dirty="0" smtClean="0">
              <a:solidFill>
                <a:schemeClr val="tx2"/>
              </a:solidFill>
              <a:latin typeface="+mn-lt"/>
              <a:cs typeface="+mn-cs"/>
            </a:endParaRPr>
          </a:p>
          <a:p>
            <a:pPr lvl="1" indent="-182880">
              <a:spcBef>
                <a:spcPct val="20000"/>
              </a:spcBef>
              <a:buClr>
                <a:schemeClr val="accent1"/>
              </a:buClr>
              <a:buSzPct val="85000"/>
              <a:buFont typeface="Arial" pitchFamily="34" charset="0"/>
              <a:buChar char="•"/>
            </a:pPr>
            <a:endParaRPr lang="en-US" sz="1600" dirty="0" smtClean="0">
              <a:solidFill>
                <a:schemeClr val="tx2"/>
              </a:solidFill>
              <a:latin typeface="+mn-lt"/>
              <a:cs typeface="+mn-cs"/>
            </a:endParaRPr>
          </a:p>
          <a:p>
            <a:pPr lvl="0">
              <a:spcBef>
                <a:spcPct val="20000"/>
              </a:spcBef>
              <a:buClr>
                <a:srgbClr val="A9A57C"/>
              </a:buClr>
              <a:buSzPct val="85000"/>
            </a:pPr>
            <a:r>
              <a:rPr lang="en-US" b="1" dirty="0" smtClean="0">
                <a:solidFill>
                  <a:schemeClr val="tx2"/>
                </a:solidFill>
                <a:latin typeface="+mn-lt"/>
              </a:rPr>
              <a:t>Social and Welfare</a:t>
            </a:r>
            <a:r>
              <a:rPr lang="en-US" dirty="0" smtClean="0">
                <a:solidFill>
                  <a:schemeClr val="tx2"/>
                </a:solidFill>
                <a:latin typeface="+mn-lt"/>
              </a:rPr>
              <a:t> </a:t>
            </a:r>
            <a:r>
              <a:rPr lang="en-US" sz="1700" dirty="0" smtClean="0">
                <a:solidFill>
                  <a:schemeClr val="tx2"/>
                </a:solidFill>
                <a:latin typeface="+mn-lt"/>
              </a:rPr>
              <a:t>- </a:t>
            </a:r>
            <a:r>
              <a:rPr lang="en-US" dirty="0" smtClean="0">
                <a:solidFill>
                  <a:schemeClr val="tx2"/>
                </a:solidFill>
                <a:latin typeface="+mn-lt"/>
              </a:rPr>
              <a:t>provide residents with opportunities to build a spirit of community</a:t>
            </a:r>
          </a:p>
          <a:p>
            <a:pPr lvl="1" indent="-182880">
              <a:spcBef>
                <a:spcPct val="20000"/>
              </a:spcBef>
              <a:buClr>
                <a:srgbClr val="A9A57C"/>
              </a:buClr>
              <a:buSzPct val="85000"/>
              <a:buFont typeface="Arial" pitchFamily="34" charset="0"/>
              <a:buChar char="•"/>
            </a:pPr>
            <a:r>
              <a:rPr lang="en-US" sz="1600" dirty="0" smtClean="0">
                <a:solidFill>
                  <a:schemeClr val="tx2"/>
                </a:solidFill>
                <a:latin typeface="+mn-lt"/>
              </a:rPr>
              <a:t>All new residents were greeted in a timely manner</a:t>
            </a:r>
          </a:p>
          <a:p>
            <a:pPr lvl="1" indent="-182880">
              <a:spcBef>
                <a:spcPct val="20000"/>
              </a:spcBef>
              <a:buClr>
                <a:srgbClr val="A9A57C"/>
              </a:buClr>
              <a:buSzPct val="85000"/>
              <a:buFont typeface="Arial" pitchFamily="34" charset="0"/>
              <a:buChar char="•"/>
            </a:pPr>
            <a:r>
              <a:rPr lang="en-US" sz="1600" dirty="0" smtClean="0">
                <a:solidFill>
                  <a:schemeClr val="tx2"/>
                </a:solidFill>
                <a:latin typeface="+mn-lt"/>
              </a:rPr>
              <a:t>C.A.R.E. coordinators provided aid to neighbors when needed</a:t>
            </a:r>
          </a:p>
          <a:p>
            <a:pPr lvl="1" indent="-182880">
              <a:spcBef>
                <a:spcPct val="20000"/>
              </a:spcBef>
              <a:buClr>
                <a:srgbClr val="A9A57C"/>
              </a:buClr>
              <a:buSzPct val="85000"/>
              <a:buFont typeface="Arial" pitchFamily="34" charset="0"/>
              <a:buChar char="•"/>
            </a:pPr>
            <a:r>
              <a:rPr lang="en-US" sz="1600" dirty="0" smtClean="0">
                <a:solidFill>
                  <a:schemeClr val="tx2"/>
                </a:solidFill>
                <a:latin typeface="+mn-lt"/>
              </a:rPr>
              <a:t>We had limited social events 2021 but hope to get back to normal next year.</a:t>
            </a:r>
            <a:endParaRPr lang="en-US" sz="1600" dirty="0">
              <a:solidFill>
                <a:schemeClr val="tx2"/>
              </a:solidFill>
              <a:latin typeface="+mn-lt"/>
              <a:cs typeface="+mn-cs"/>
            </a:endParaRPr>
          </a:p>
          <a:p>
            <a:pPr lvl="1" indent="-182880">
              <a:spcBef>
                <a:spcPct val="20000"/>
              </a:spcBef>
              <a:buClr>
                <a:schemeClr val="accent1"/>
              </a:buClr>
              <a:buSzPct val="85000"/>
            </a:pPr>
            <a:endParaRPr lang="en-US" sz="1600" dirty="0">
              <a:solidFill>
                <a:schemeClr val="tx2"/>
              </a:solidFill>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534400" cy="5791200"/>
          </a:xfrm>
          <a:prstGeom prst="rect">
            <a:avLst/>
          </a:prstGeom>
        </p:spPr>
        <p:txBody>
          <a:bodyPr vert="horz" lIns="91440" tIns="45720" rIns="91440" bIns="45720" rtlCol="0">
            <a:noAutofit/>
          </a:bodyPr>
          <a:lstStyle/>
          <a:p>
            <a:pPr lvl="0">
              <a:spcBef>
                <a:spcPct val="20000"/>
              </a:spcBef>
              <a:buClr>
                <a:srgbClr val="A9A57C"/>
              </a:buClr>
              <a:buSzPct val="85000"/>
            </a:pPr>
            <a:endParaRPr lang="en-US" sz="1700" b="1" dirty="0" smtClean="0">
              <a:solidFill>
                <a:schemeClr val="tx2"/>
              </a:solidFill>
              <a:latin typeface="Calibri"/>
            </a:endParaRPr>
          </a:p>
          <a:p>
            <a:pPr lvl="0">
              <a:spcBef>
                <a:spcPct val="20000"/>
              </a:spcBef>
              <a:buClr>
                <a:srgbClr val="A9A57C"/>
              </a:buClr>
              <a:buSzPct val="85000"/>
            </a:pPr>
            <a:endParaRPr lang="en-US" sz="1700" b="1" dirty="0" smtClean="0">
              <a:solidFill>
                <a:schemeClr val="tx2"/>
              </a:solidFill>
              <a:latin typeface="Calibri"/>
            </a:endParaRPr>
          </a:p>
          <a:p>
            <a:pPr lvl="0">
              <a:spcBef>
                <a:spcPct val="20000"/>
              </a:spcBef>
              <a:buClr>
                <a:srgbClr val="A9A57C"/>
              </a:buClr>
              <a:buSzPct val="85000"/>
            </a:pPr>
            <a:r>
              <a:rPr lang="en-US" b="1" dirty="0" smtClean="0">
                <a:solidFill>
                  <a:schemeClr val="tx2"/>
                </a:solidFill>
                <a:latin typeface="Calibri"/>
              </a:rPr>
              <a:t>Architectural</a:t>
            </a:r>
          </a:p>
          <a:p>
            <a:pPr marL="742950" lvl="1" indent="-285750">
              <a:spcBef>
                <a:spcPct val="20000"/>
              </a:spcBef>
              <a:buClr>
                <a:srgbClr val="A9A57C"/>
              </a:buClr>
              <a:buSzPct val="85000"/>
              <a:buFont typeface="Arial" panose="020B0604020202020204" pitchFamily="34" charset="0"/>
              <a:buChar char="•"/>
            </a:pPr>
            <a:r>
              <a:rPr lang="en-US" sz="1600" dirty="0" smtClean="0">
                <a:solidFill>
                  <a:schemeClr val="tx2"/>
                </a:solidFill>
                <a:latin typeface="Calibri"/>
              </a:rPr>
              <a:t>Processed Requests for Construction Approval</a:t>
            </a:r>
          </a:p>
          <a:p>
            <a:pPr marL="742950" lvl="1" indent="-285750">
              <a:spcBef>
                <a:spcPct val="20000"/>
              </a:spcBef>
              <a:buClr>
                <a:srgbClr val="A9A57C"/>
              </a:buClr>
              <a:buSzPct val="85000"/>
              <a:buFont typeface="Arial" panose="020B0604020202020204" pitchFamily="34" charset="0"/>
              <a:buChar char="•"/>
            </a:pPr>
            <a:r>
              <a:rPr lang="en-US" sz="1600" dirty="0" smtClean="0">
                <a:solidFill>
                  <a:schemeClr val="tx2"/>
                </a:solidFill>
                <a:latin typeface="Calibri"/>
              </a:rPr>
              <a:t>Upgraded Standard Drawings</a:t>
            </a:r>
            <a:endParaRPr lang="en-US" sz="1600" dirty="0">
              <a:solidFill>
                <a:schemeClr val="tx2"/>
              </a:solidFill>
              <a:latin typeface="Calibri"/>
            </a:endParaRPr>
          </a:p>
          <a:p>
            <a:pPr marL="742950" lvl="1" indent="-285750">
              <a:spcBef>
                <a:spcPct val="20000"/>
              </a:spcBef>
              <a:buClr>
                <a:srgbClr val="A9A57C"/>
              </a:buClr>
              <a:buSzPct val="85000"/>
              <a:buFont typeface="Arial" panose="020B0604020202020204" pitchFamily="34" charset="0"/>
              <a:buChar char="•"/>
            </a:pPr>
            <a:endParaRPr lang="en-US" sz="1600" dirty="0">
              <a:solidFill>
                <a:schemeClr val="tx2"/>
              </a:solidFill>
              <a:latin typeface="Calibri"/>
            </a:endParaRPr>
          </a:p>
          <a:p>
            <a:pPr marL="742950" lvl="1" indent="-285750">
              <a:spcBef>
                <a:spcPct val="20000"/>
              </a:spcBef>
              <a:buClr>
                <a:srgbClr val="A9A57C"/>
              </a:buClr>
              <a:buSzPct val="85000"/>
              <a:buFont typeface="Arial" panose="020B0604020202020204" pitchFamily="34" charset="0"/>
              <a:buChar char="•"/>
            </a:pPr>
            <a:endParaRPr lang="en-US" sz="1600" dirty="0" smtClean="0">
              <a:solidFill>
                <a:schemeClr val="tx2"/>
              </a:solidFill>
              <a:latin typeface="Calibri"/>
              <a:cs typeface="+mn-cs"/>
            </a:endParaRPr>
          </a:p>
          <a:p>
            <a:pPr>
              <a:spcBef>
                <a:spcPct val="20000"/>
              </a:spcBef>
              <a:buClr>
                <a:schemeClr val="accent1"/>
              </a:buClr>
              <a:buSzPct val="85000"/>
            </a:pPr>
            <a:r>
              <a:rPr lang="en-US" b="1" dirty="0" smtClean="0">
                <a:solidFill>
                  <a:schemeClr val="tx2"/>
                </a:solidFill>
                <a:latin typeface="+mj-lt"/>
              </a:rPr>
              <a:t>CTA</a:t>
            </a:r>
            <a:r>
              <a:rPr lang="en-US" sz="1700" b="1" dirty="0" smtClean="0">
                <a:solidFill>
                  <a:schemeClr val="tx2"/>
                </a:solidFill>
              </a:rPr>
              <a:t> - </a:t>
            </a:r>
            <a:r>
              <a:rPr lang="en-US" sz="1600" dirty="0" smtClean="0">
                <a:solidFill>
                  <a:schemeClr val="tx2"/>
                </a:solidFill>
                <a:latin typeface="+mn-lt"/>
              </a:rPr>
              <a:t>Maintain the POA representative at the CTA level</a:t>
            </a:r>
          </a:p>
          <a:p>
            <a:pPr marL="742950" lvl="1" indent="-285750">
              <a:spcBef>
                <a:spcPct val="20000"/>
              </a:spcBef>
              <a:buClr>
                <a:schemeClr val="accent1"/>
              </a:buClr>
              <a:buSzPct val="85000"/>
              <a:buFont typeface="Wingdings" pitchFamily="2" charset="2"/>
              <a:buChar char="§"/>
            </a:pPr>
            <a:r>
              <a:rPr lang="en-US" sz="1600" dirty="0" smtClean="0">
                <a:solidFill>
                  <a:schemeClr val="tx2"/>
                </a:solidFill>
                <a:latin typeface="+mn-lt"/>
              </a:rPr>
              <a:t>South Gate Open</a:t>
            </a:r>
          </a:p>
          <a:p>
            <a:pPr marL="742950" lvl="1" indent="-285750">
              <a:spcBef>
                <a:spcPct val="20000"/>
              </a:spcBef>
              <a:buClr>
                <a:schemeClr val="accent1"/>
              </a:buClr>
              <a:buSzPct val="85000"/>
              <a:buFont typeface="Wingdings" pitchFamily="2" charset="2"/>
              <a:buChar char="§"/>
            </a:pPr>
            <a:r>
              <a:rPr lang="en-US" sz="1600" dirty="0" smtClean="0">
                <a:solidFill>
                  <a:schemeClr val="tx2"/>
                </a:solidFill>
                <a:latin typeface="+mn-lt"/>
              </a:rPr>
              <a:t>Upgrade Electronic Pass</a:t>
            </a:r>
          </a:p>
          <a:p>
            <a:pPr marL="742950" lvl="1" indent="-285750">
              <a:spcBef>
                <a:spcPct val="20000"/>
              </a:spcBef>
              <a:buClr>
                <a:schemeClr val="accent1"/>
              </a:buClr>
              <a:buSzPct val="85000"/>
              <a:buFont typeface="Wingdings" pitchFamily="2" charset="2"/>
              <a:buChar char="§"/>
            </a:pPr>
            <a:r>
              <a:rPr lang="en-US" sz="1600" dirty="0" smtClean="0">
                <a:solidFill>
                  <a:schemeClr val="tx2"/>
                </a:solidFill>
                <a:latin typeface="+mn-lt"/>
              </a:rPr>
              <a:t>Sealcoat </a:t>
            </a:r>
            <a:r>
              <a:rPr lang="en-US" sz="1600" dirty="0" err="1" smtClean="0">
                <a:solidFill>
                  <a:schemeClr val="tx2"/>
                </a:solidFill>
                <a:latin typeface="+mn-lt"/>
              </a:rPr>
              <a:t>Traceway</a:t>
            </a:r>
            <a:r>
              <a:rPr lang="en-US" sz="1600" dirty="0" smtClean="0">
                <a:solidFill>
                  <a:schemeClr val="tx2"/>
                </a:solidFill>
                <a:latin typeface="+mn-lt"/>
              </a:rPr>
              <a:t> and upgrade to landscape</a:t>
            </a:r>
          </a:p>
          <a:p>
            <a:pPr marL="742950" lvl="1" indent="-285750">
              <a:spcBef>
                <a:spcPct val="20000"/>
              </a:spcBef>
              <a:buClr>
                <a:schemeClr val="accent1"/>
              </a:buClr>
              <a:buSzPct val="85000"/>
              <a:buFont typeface="Wingdings" pitchFamily="2" charset="2"/>
              <a:buChar char="§"/>
            </a:pPr>
            <a:r>
              <a:rPr lang="en-US" sz="1600" dirty="0" smtClean="0">
                <a:solidFill>
                  <a:schemeClr val="tx2"/>
                </a:solidFill>
                <a:latin typeface="+mn-lt"/>
              </a:rPr>
              <a:t>Note: CTA Board and Committee Volunteers Needed</a:t>
            </a:r>
          </a:p>
          <a:p>
            <a:pPr marL="285750" indent="-285750">
              <a:spcBef>
                <a:spcPct val="20000"/>
              </a:spcBef>
              <a:buClr>
                <a:schemeClr val="accent1"/>
              </a:buClr>
              <a:buSzPct val="85000"/>
              <a:buFont typeface="Wingdings" pitchFamily="2" charset="2"/>
              <a:buChar char="§"/>
            </a:pPr>
            <a:endParaRPr lang="en-US" sz="1600" dirty="0" smtClean="0">
              <a:solidFill>
                <a:schemeClr val="tx2"/>
              </a:solidFill>
              <a:latin typeface="+mn-lt"/>
            </a:endParaRPr>
          </a:p>
          <a:p>
            <a:pPr>
              <a:spcBef>
                <a:spcPct val="20000"/>
              </a:spcBef>
              <a:buClr>
                <a:schemeClr val="accent1"/>
              </a:buClr>
              <a:buSzPct val="85000"/>
            </a:pPr>
            <a:r>
              <a:rPr lang="en-US" sz="1600" dirty="0" smtClean="0">
                <a:solidFill>
                  <a:schemeClr val="tx2"/>
                </a:solidFill>
                <a:latin typeface="+mn-lt"/>
              </a:rPr>
              <a:t>	Carolina Trace Governance, different organizations listed below</a:t>
            </a:r>
          </a:p>
          <a:p>
            <a:pPr>
              <a:spcBef>
                <a:spcPct val="20000"/>
              </a:spcBef>
              <a:buClr>
                <a:schemeClr val="accent1"/>
              </a:buClr>
              <a:buSzPct val="85000"/>
            </a:pPr>
            <a:r>
              <a:rPr lang="en-US" sz="1600" dirty="0" smtClean="0">
                <a:solidFill>
                  <a:schemeClr val="tx2"/>
                </a:solidFill>
                <a:latin typeface="+mn-lt"/>
              </a:rPr>
              <a:t>		</a:t>
            </a:r>
            <a:r>
              <a:rPr lang="en-US" sz="1600" b="1" dirty="0" smtClean="0">
                <a:solidFill>
                  <a:schemeClr val="tx2"/>
                </a:solidFill>
                <a:latin typeface="+mn-lt"/>
              </a:rPr>
              <a:t>POA/CTA/CTCC</a:t>
            </a:r>
          </a:p>
          <a:p>
            <a:pPr>
              <a:spcBef>
                <a:spcPct val="20000"/>
              </a:spcBef>
              <a:buClr>
                <a:schemeClr val="accent1"/>
              </a:buClr>
              <a:buSzPct val="85000"/>
            </a:pPr>
            <a:endParaRPr lang="en-US" sz="1600" b="1" dirty="0" smtClean="0">
              <a:solidFill>
                <a:schemeClr val="tx2"/>
              </a:solidFill>
              <a:latin typeface="+mj-lt"/>
            </a:endParaRPr>
          </a:p>
          <a:p>
            <a:pPr>
              <a:spcBef>
                <a:spcPct val="20000"/>
              </a:spcBef>
              <a:buClr>
                <a:schemeClr val="accent1"/>
              </a:buClr>
              <a:buSzPct val="85000"/>
            </a:pPr>
            <a:r>
              <a:rPr lang="en-US" b="1" dirty="0" smtClean="0">
                <a:solidFill>
                  <a:schemeClr val="tx2"/>
                </a:solidFill>
                <a:latin typeface="+mj-lt"/>
              </a:rPr>
              <a:t>Financial</a:t>
            </a:r>
            <a:r>
              <a:rPr lang="en-US" sz="1700" b="1" dirty="0" smtClean="0">
                <a:solidFill>
                  <a:schemeClr val="tx2"/>
                </a:solidFill>
                <a:latin typeface="+mj-lt"/>
              </a:rPr>
              <a:t> – </a:t>
            </a:r>
            <a:r>
              <a:rPr lang="en-US" sz="1700" dirty="0" smtClean="0">
                <a:solidFill>
                  <a:schemeClr val="tx2"/>
                </a:solidFill>
                <a:latin typeface="+mj-lt"/>
              </a:rPr>
              <a:t>All 235 lots (177 improved lots and 58 unimproved lots) paid their dues</a:t>
            </a:r>
            <a:endParaRPr lang="en-US" dirty="0">
              <a:latin typeface="+mj-lt"/>
              <a:cs typeface="+mn-cs"/>
            </a:endParaRPr>
          </a:p>
          <a:p>
            <a:pPr>
              <a:spcBef>
                <a:spcPct val="20000"/>
              </a:spcBef>
              <a:buClr>
                <a:schemeClr val="accent1"/>
              </a:buClr>
              <a:buSzPct val="85000"/>
            </a:pPr>
            <a:endParaRPr lang="en-US" dirty="0">
              <a:latin typeface="+mn-lt"/>
              <a:cs typeface="+mn-cs"/>
            </a:endParaRPr>
          </a:p>
          <a:p>
            <a:pPr>
              <a:spcBef>
                <a:spcPct val="20000"/>
              </a:spcBef>
              <a:buClr>
                <a:schemeClr val="accent1"/>
              </a:buClr>
              <a:buSzPct val="85000"/>
            </a:pPr>
            <a:endParaRPr lang="en-US" dirty="0">
              <a:latin typeface="+mn-lt"/>
              <a:cs typeface="+mn-cs"/>
            </a:endParaRPr>
          </a:p>
          <a:p>
            <a:pPr>
              <a:spcBef>
                <a:spcPct val="20000"/>
              </a:spcBef>
              <a:buClr>
                <a:schemeClr val="accent1"/>
              </a:buClr>
              <a:buSzPct val="85000"/>
            </a:pPr>
            <a:endParaRPr lang="en-US" sz="1600" dirty="0">
              <a:latin typeface="+mn-lt"/>
              <a:cs typeface="+mn-cs"/>
            </a:endParaRPr>
          </a:p>
          <a:p>
            <a:pPr>
              <a:spcBef>
                <a:spcPct val="20000"/>
              </a:spcBef>
              <a:buClr>
                <a:schemeClr val="accent1"/>
              </a:buClr>
              <a:buSzPct val="85000"/>
            </a:pPr>
            <a:endParaRPr lang="en-US" sz="1600" dirty="0">
              <a:latin typeface="+mn-lt"/>
              <a:cs typeface="+mn-cs"/>
            </a:endParaRPr>
          </a:p>
          <a:p>
            <a:pPr>
              <a:spcBef>
                <a:spcPct val="20000"/>
              </a:spcBef>
              <a:buClr>
                <a:schemeClr val="accent1"/>
              </a:buClr>
              <a:buSzPct val="85000"/>
            </a:pPr>
            <a:endParaRPr lang="en-US" altLang="en-US" sz="1600" dirty="0">
              <a:latin typeface="+mn-lt"/>
              <a:cs typeface="+mn-cs"/>
            </a:endParaRPr>
          </a:p>
          <a:p>
            <a:pPr>
              <a:spcBef>
                <a:spcPct val="20000"/>
              </a:spcBef>
              <a:buClr>
                <a:schemeClr val="accent1"/>
              </a:buClr>
              <a:buSzPct val="85000"/>
            </a:pPr>
            <a:endParaRPr lang="en-US" altLang="en-US" sz="1600" dirty="0">
              <a:latin typeface="+mn-lt"/>
              <a:cs typeface="+mn-cs"/>
            </a:endParaRPr>
          </a:p>
        </p:txBody>
      </p:sp>
    </p:spTree>
    <p:extLst>
      <p:ext uri="{BB962C8B-B14F-4D97-AF65-F5344CB8AC3E}">
        <p14:creationId xmlns:p14="http://schemas.microsoft.com/office/powerpoint/2010/main" val="1174179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b="1" dirty="0"/>
              <a:t>Roads &amp; </a:t>
            </a:r>
            <a:r>
              <a:rPr lang="en-US" b="1" dirty="0" smtClean="0"/>
              <a:t>Grounds Issues and </a:t>
            </a:r>
            <a:br>
              <a:rPr lang="en-US" b="1" dirty="0" smtClean="0"/>
            </a:br>
            <a:r>
              <a:rPr lang="en-US" b="1" dirty="0" smtClean="0"/>
              <a:t>Major Projects for 2020+</a:t>
            </a:r>
            <a:endParaRPr lang="en-US" b="1" dirty="0"/>
          </a:p>
        </p:txBody>
      </p:sp>
      <p:sp>
        <p:nvSpPr>
          <p:cNvPr id="2" name="Content Placeholder 1"/>
          <p:cNvSpPr>
            <a:spLocks noGrp="1"/>
          </p:cNvSpPr>
          <p:nvPr>
            <p:ph idx="1"/>
          </p:nvPr>
        </p:nvSpPr>
        <p:spPr>
          <a:xfrm>
            <a:off x="457200" y="1752600"/>
            <a:ext cx="8229600" cy="4191000"/>
          </a:xfrm>
        </p:spPr>
        <p:txBody>
          <a:bodyPr>
            <a:normAutofit fontScale="62500" lnSpcReduction="20000"/>
          </a:bodyPr>
          <a:lstStyle/>
          <a:p>
            <a:pPr marL="0" indent="0">
              <a:buNone/>
            </a:pPr>
            <a:endParaRPr lang="en-US" sz="3200" dirty="0" smtClean="0">
              <a:solidFill>
                <a:schemeClr val="tx2"/>
              </a:solidFill>
            </a:endParaRPr>
          </a:p>
          <a:p>
            <a:pPr marL="0" indent="0">
              <a:buNone/>
            </a:pPr>
            <a:r>
              <a:rPr lang="en-US" sz="3200" dirty="0" smtClean="0">
                <a:solidFill>
                  <a:schemeClr val="tx2"/>
                </a:solidFill>
              </a:rPr>
              <a:t>Cashmere  Cul-de-sac – Drainage ditch repair- completed</a:t>
            </a:r>
            <a:endParaRPr lang="en-US" sz="3200" dirty="0">
              <a:solidFill>
                <a:schemeClr val="tx2"/>
              </a:solidFill>
            </a:endParaRPr>
          </a:p>
          <a:p>
            <a:pPr marL="0" indent="0">
              <a:buNone/>
            </a:pPr>
            <a:r>
              <a:rPr lang="en-US" sz="3200" dirty="0" smtClean="0">
                <a:solidFill>
                  <a:schemeClr val="tx2"/>
                </a:solidFill>
              </a:rPr>
              <a:t>Drainage ditch south side behind pool - Trees cleared scope of work and spec submitted to contractors for pricing.</a:t>
            </a:r>
          </a:p>
          <a:p>
            <a:pPr marL="0" indent="0">
              <a:buNone/>
            </a:pPr>
            <a:r>
              <a:rPr lang="en-US" sz="3200" dirty="0" smtClean="0">
                <a:solidFill>
                  <a:schemeClr val="tx2"/>
                </a:solidFill>
              </a:rPr>
              <a:t>Exposed sewer line in drainage ditch at corner of Angus CT. and Chelsea Dr. set in concrete and backfilled with stone by Carolina water, additional work to be reviewed by LRPC.</a:t>
            </a:r>
          </a:p>
          <a:p>
            <a:pPr marL="0" indent="0">
              <a:buNone/>
            </a:pPr>
            <a:r>
              <a:rPr lang="en-US" sz="3200" dirty="0" smtClean="0">
                <a:solidFill>
                  <a:schemeClr val="tx2"/>
                </a:solidFill>
              </a:rPr>
              <a:t>Speed Limit – Blast, Signs-complete</a:t>
            </a:r>
          </a:p>
          <a:p>
            <a:pPr marL="0" indent="0">
              <a:buNone/>
            </a:pPr>
            <a:r>
              <a:rPr lang="en-US" sz="3200" dirty="0" smtClean="0">
                <a:solidFill>
                  <a:schemeClr val="tx2"/>
                </a:solidFill>
              </a:rPr>
              <a:t>Locations for blacktop repairs identified and being addressed.</a:t>
            </a:r>
          </a:p>
          <a:p>
            <a:pPr marL="0" indent="0">
              <a:buNone/>
            </a:pPr>
            <a:r>
              <a:rPr lang="en-US" sz="3200" dirty="0" smtClean="0">
                <a:solidFill>
                  <a:schemeClr val="tx2"/>
                </a:solidFill>
              </a:rPr>
              <a:t>W-T Roadway sides cleaned -ongoing.</a:t>
            </a:r>
          </a:p>
          <a:p>
            <a:pPr marL="0" indent="0">
              <a:buNone/>
            </a:pPr>
            <a:r>
              <a:rPr lang="en-US" sz="3200" dirty="0" smtClean="0">
                <a:solidFill>
                  <a:schemeClr val="tx2"/>
                </a:solidFill>
              </a:rPr>
              <a:t>W-T Main entrance landscape and shrub work -ongoing</a:t>
            </a:r>
          </a:p>
          <a:p>
            <a:pPr marL="0" indent="0">
              <a:buNone/>
            </a:pPr>
            <a:r>
              <a:rPr lang="en-US" sz="3200" dirty="0" smtClean="0">
                <a:solidFill>
                  <a:schemeClr val="tx2"/>
                </a:solidFill>
              </a:rPr>
              <a:t>LRPC to be reactivated.</a:t>
            </a:r>
            <a:endParaRPr lang="en-US" sz="3200" dirty="0">
              <a:solidFill>
                <a:schemeClr val="tx2"/>
              </a:solidFill>
            </a:endParaRPr>
          </a:p>
          <a:p>
            <a:pPr lvl="1"/>
            <a:endParaRPr lang="en-US" sz="3200" dirty="0">
              <a:solidFill>
                <a:schemeClr val="tx2"/>
              </a:solidFill>
            </a:endParaRPr>
          </a:p>
          <a:p>
            <a:pPr marL="0" indent="0">
              <a:buNone/>
            </a:pPr>
            <a:r>
              <a:rPr lang="en-US" sz="3200" dirty="0">
                <a:solidFill>
                  <a:schemeClr val="tx2"/>
                </a:solidFill>
              </a:rPr>
              <a:t>Spring and Fall Clean-Ups </a:t>
            </a:r>
            <a:r>
              <a:rPr lang="en-US" sz="3200" dirty="0" smtClean="0">
                <a:solidFill>
                  <a:schemeClr val="tx2"/>
                </a:solidFill>
              </a:rPr>
              <a:t>– Thank you</a:t>
            </a:r>
            <a:endParaRPr lang="en-US" sz="3200" dirty="0">
              <a:solidFill>
                <a:schemeClr val="tx2"/>
              </a:solidFill>
            </a:endParaRPr>
          </a:p>
          <a:p>
            <a:pPr marL="0" indent="0">
              <a:buNone/>
            </a:pPr>
            <a:endParaRPr lang="en-US" sz="1400" dirty="0">
              <a:solidFill>
                <a:schemeClr val="tx2"/>
              </a:solidFill>
            </a:endParaRPr>
          </a:p>
          <a:p>
            <a:pPr marL="0" indent="0">
              <a:buNone/>
            </a:pPr>
            <a:endParaRPr lang="en-US" sz="1600" dirty="0">
              <a:solidFill>
                <a:schemeClr val="tx2"/>
              </a:solidFill>
            </a:endParaRPr>
          </a:p>
          <a:p>
            <a:endParaRPr lang="en-US" sz="1600" dirty="0">
              <a:solidFill>
                <a:schemeClr val="tx2"/>
              </a:solidFill>
            </a:endParaRPr>
          </a:p>
        </p:txBody>
      </p:sp>
    </p:spTree>
    <p:extLst>
      <p:ext uri="{BB962C8B-B14F-4D97-AF65-F5344CB8AC3E}">
        <p14:creationId xmlns:p14="http://schemas.microsoft.com/office/powerpoint/2010/main" val="1989910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Board of Directors Nominees</a:t>
            </a:r>
            <a:endParaRPr lang="en-US" sz="4400" dirty="0"/>
          </a:p>
        </p:txBody>
      </p:sp>
      <p:sp>
        <p:nvSpPr>
          <p:cNvPr id="3" name="Content Placeholder 2"/>
          <p:cNvSpPr>
            <a:spLocks noGrp="1"/>
          </p:cNvSpPr>
          <p:nvPr>
            <p:ph idx="1"/>
          </p:nvPr>
        </p:nvSpPr>
        <p:spPr/>
        <p:txBody>
          <a:bodyPr/>
          <a:lstStyle/>
          <a:p>
            <a:pPr lvl="2">
              <a:buNone/>
            </a:pPr>
            <a:endParaRPr lang="en-US" altLang="en-US" sz="3200" dirty="0" smtClean="0">
              <a:solidFill>
                <a:schemeClr val="tx2"/>
              </a:solidFill>
            </a:endParaRPr>
          </a:p>
          <a:p>
            <a:pPr lvl="2">
              <a:buNone/>
            </a:pPr>
            <a:r>
              <a:rPr lang="en-US" altLang="en-US" sz="3600" dirty="0" smtClean="0">
                <a:solidFill>
                  <a:schemeClr val="tx2"/>
                </a:solidFill>
              </a:rPr>
              <a:t>			Steve </a:t>
            </a:r>
            <a:r>
              <a:rPr lang="en-US" altLang="en-US" sz="3600" dirty="0" err="1" smtClean="0">
                <a:solidFill>
                  <a:schemeClr val="tx2"/>
                </a:solidFill>
              </a:rPr>
              <a:t>Wisinski</a:t>
            </a:r>
            <a:endParaRPr lang="en-US" altLang="en-US" sz="3600" dirty="0" smtClean="0">
              <a:solidFill>
                <a:schemeClr val="tx2"/>
              </a:solidFill>
            </a:endParaRPr>
          </a:p>
          <a:p>
            <a:pPr lvl="2">
              <a:buNone/>
            </a:pPr>
            <a:endParaRPr lang="en-US" altLang="en-US" sz="3200" dirty="0" smtClean="0">
              <a:solidFill>
                <a:schemeClr val="tx2"/>
              </a:solidFill>
            </a:endParaRPr>
          </a:p>
          <a:p>
            <a:pPr lvl="2">
              <a:buNone/>
            </a:pPr>
            <a:r>
              <a:rPr lang="en-US" altLang="en-US" sz="3600" dirty="0" smtClean="0">
                <a:solidFill>
                  <a:schemeClr val="tx2"/>
                </a:solidFill>
              </a:rPr>
              <a:t>			Annie Moller</a:t>
            </a:r>
          </a:p>
          <a:p>
            <a:pPr lvl="2">
              <a:buNone/>
            </a:pPr>
            <a:endParaRPr lang="en-US" altLang="en-US" sz="3200" dirty="0" smtClean="0">
              <a:solidFill>
                <a:schemeClr val="tx2"/>
              </a:solidFill>
            </a:endParaRPr>
          </a:p>
          <a:p>
            <a:pPr lvl="2">
              <a:buNone/>
            </a:pPr>
            <a:r>
              <a:rPr lang="en-US" altLang="en-US" sz="3600" dirty="0" smtClean="0">
                <a:solidFill>
                  <a:schemeClr val="tx2"/>
                </a:solidFill>
              </a:rPr>
              <a:t>			Jamie Bowen 2</a:t>
            </a:r>
            <a:r>
              <a:rPr lang="en-US" altLang="en-US" sz="3600" baseline="30000" dirty="0" smtClean="0">
                <a:solidFill>
                  <a:schemeClr val="tx2"/>
                </a:solidFill>
              </a:rPr>
              <a:t>nd</a:t>
            </a:r>
            <a:r>
              <a:rPr lang="en-US" altLang="en-US" sz="3600" dirty="0" smtClean="0">
                <a:solidFill>
                  <a:schemeClr val="tx2"/>
                </a:solidFill>
              </a:rPr>
              <a:t> Term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8229600" cy="990600"/>
          </a:xfrm>
        </p:spPr>
        <p:txBody>
          <a:bodyPr/>
          <a:lstStyle/>
          <a:p>
            <a:r>
              <a:rPr lang="en-US" b="1" dirty="0"/>
              <a:t>C T A  </a:t>
            </a:r>
            <a:r>
              <a:rPr lang="en-US" b="1" dirty="0" smtClean="0"/>
              <a:t>Budget - 2022</a:t>
            </a:r>
            <a:endParaRPr lang="en-US" b="1" dirty="0"/>
          </a:p>
        </p:txBody>
      </p:sp>
      <p:sp>
        <p:nvSpPr>
          <p:cNvPr id="2" name="Content Placeholder 1"/>
          <p:cNvSpPr>
            <a:spLocks noGrp="1"/>
          </p:cNvSpPr>
          <p:nvPr>
            <p:ph idx="1"/>
          </p:nvPr>
        </p:nvSpPr>
        <p:spPr>
          <a:xfrm>
            <a:off x="838200" y="1371600"/>
            <a:ext cx="7467600" cy="4343400"/>
          </a:xfrm>
        </p:spPr>
        <p:txBody>
          <a:bodyPr>
            <a:noAutofit/>
          </a:bodyPr>
          <a:lstStyle/>
          <a:p>
            <a:pPr marL="0" indent="0">
              <a:buNone/>
            </a:pPr>
            <a:endParaRPr lang="en-US" b="1" dirty="0" smtClean="0">
              <a:solidFill>
                <a:schemeClr val="tx2"/>
              </a:solidFill>
            </a:endParaRPr>
          </a:p>
          <a:p>
            <a:pPr marL="0" indent="0">
              <a:buNone/>
            </a:pPr>
            <a:endParaRPr lang="en-US" sz="3200" dirty="0" smtClean="0">
              <a:solidFill>
                <a:schemeClr val="tx2"/>
              </a:solidFill>
            </a:endParaRPr>
          </a:p>
          <a:p>
            <a:pPr marL="0" indent="0">
              <a:buNone/>
            </a:pPr>
            <a:r>
              <a:rPr lang="en-US" sz="3200" dirty="0" smtClean="0">
                <a:solidFill>
                  <a:schemeClr val="tx2"/>
                </a:solidFill>
              </a:rPr>
              <a:t>CTA 2022 Budget</a:t>
            </a:r>
          </a:p>
          <a:p>
            <a:pPr lvl="2"/>
            <a:r>
              <a:rPr lang="en-US" sz="2400" dirty="0" smtClean="0">
                <a:solidFill>
                  <a:schemeClr val="tx2"/>
                </a:solidFill>
              </a:rPr>
              <a:t>CTA increased assessments by $5.00</a:t>
            </a:r>
          </a:p>
          <a:p>
            <a:pPr lvl="2"/>
            <a:r>
              <a:rPr lang="en-US" sz="2000" dirty="0" smtClean="0">
                <a:solidFill>
                  <a:schemeClr val="tx2"/>
                </a:solidFill>
              </a:rPr>
              <a:t>$380 </a:t>
            </a:r>
            <a:r>
              <a:rPr lang="en-US" sz="2000" dirty="0">
                <a:solidFill>
                  <a:schemeClr val="tx2"/>
                </a:solidFill>
              </a:rPr>
              <a:t>per improved </a:t>
            </a:r>
            <a:r>
              <a:rPr lang="en-US" sz="2000" dirty="0" smtClean="0">
                <a:solidFill>
                  <a:schemeClr val="tx2"/>
                </a:solidFill>
              </a:rPr>
              <a:t>lot</a:t>
            </a:r>
          </a:p>
          <a:p>
            <a:pPr lvl="2"/>
            <a:r>
              <a:rPr lang="en-US" sz="2000" dirty="0" smtClean="0">
                <a:solidFill>
                  <a:schemeClr val="tx2"/>
                </a:solidFill>
              </a:rPr>
              <a:t>$130 </a:t>
            </a:r>
            <a:r>
              <a:rPr lang="en-US" sz="2000" dirty="0">
                <a:solidFill>
                  <a:schemeClr val="tx2"/>
                </a:solidFill>
              </a:rPr>
              <a:t>per unimproved </a:t>
            </a:r>
            <a:r>
              <a:rPr lang="en-US" sz="2000" dirty="0" smtClean="0">
                <a:solidFill>
                  <a:schemeClr val="tx2"/>
                </a:solidFill>
              </a:rPr>
              <a:t>lot</a:t>
            </a:r>
          </a:p>
          <a:p>
            <a:pPr marL="0" indent="0">
              <a:buNone/>
            </a:pPr>
            <a:endParaRPr lang="en-US" sz="2000" b="1" dirty="0" smtClean="0">
              <a:solidFill>
                <a:schemeClr val="tx2"/>
              </a:solidFill>
            </a:endParaRPr>
          </a:p>
          <a:p>
            <a:pPr marL="0" indent="0">
              <a:buNone/>
            </a:pPr>
            <a:endParaRPr lang="en-US" sz="2800" b="1" dirty="0" smtClean="0">
              <a:solidFill>
                <a:schemeClr val="tx2"/>
              </a:solidFill>
            </a:endParaRPr>
          </a:p>
        </p:txBody>
      </p:sp>
    </p:spTree>
    <p:extLst>
      <p:ext uri="{BB962C8B-B14F-4D97-AF65-F5344CB8AC3E}">
        <p14:creationId xmlns:p14="http://schemas.microsoft.com/office/powerpoint/2010/main" val="7793135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14912</TotalTime>
  <Words>693</Words>
  <Application>Microsoft Office PowerPoint</Application>
  <PresentationFormat>On-screen Show (4:3)</PresentationFormat>
  <Paragraphs>214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Woodmere-Trentwood  POA Annual Meeting  December 1st, 2021</vt:lpstr>
      <vt:lpstr>     Woodmere-Trentwood Statements</vt:lpstr>
      <vt:lpstr>Meeting Agenda</vt:lpstr>
      <vt:lpstr>Current Volunteer Board Members</vt:lpstr>
      <vt:lpstr> Residential Goals &amp; Accomplishments - 2021</vt:lpstr>
      <vt:lpstr>PowerPoint Presentation</vt:lpstr>
      <vt:lpstr>Roads &amp; Grounds Issues and  Major Projects for 2020+</vt:lpstr>
      <vt:lpstr>Board of Directors Nominees</vt:lpstr>
      <vt:lpstr>C T A  Budget - 2022</vt:lpstr>
      <vt:lpstr>PowerPoint Presentation</vt:lpstr>
      <vt:lpstr>Current 2021 Financial Status </vt:lpstr>
      <vt:lpstr>Woodmere-Trentwood    2021 Budget                 </vt:lpstr>
      <vt:lpstr>POA 2022 Budget Breakdown by Expenditure</vt:lpstr>
      <vt:lpstr>W-T New Residents in 2021</vt:lpstr>
      <vt:lpstr>In Remembrance - 2021</vt:lpstr>
      <vt:lpstr>Open Q and A</vt:lpstr>
      <vt:lpstr>Ballot Results</vt:lpstr>
      <vt:lpstr>Three Special Board Members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Woodmere-Trentwood  Annual Meeting</dc:title>
  <dc:creator>Mariez</dc:creator>
  <cp:lastModifiedBy>RHDykeman@outlook.com</cp:lastModifiedBy>
  <cp:revision>247</cp:revision>
  <cp:lastPrinted>2017-11-13T13:14:10Z</cp:lastPrinted>
  <dcterms:created xsi:type="dcterms:W3CDTF">2013-10-27T15:15:39Z</dcterms:created>
  <dcterms:modified xsi:type="dcterms:W3CDTF">2021-11-29T13:22:13Z</dcterms:modified>
</cp:coreProperties>
</file>